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 id="2147483891" r:id="rId2"/>
  </p:sldMasterIdLst>
  <p:notesMasterIdLst>
    <p:notesMasterId r:id="rId29"/>
  </p:notesMasterIdLst>
  <p:sldIdLst>
    <p:sldId id="331" r:id="rId3"/>
    <p:sldId id="283" r:id="rId4"/>
    <p:sldId id="284" r:id="rId5"/>
    <p:sldId id="340" r:id="rId6"/>
    <p:sldId id="303" r:id="rId7"/>
    <p:sldId id="287" r:id="rId8"/>
    <p:sldId id="338" r:id="rId9"/>
    <p:sldId id="339" r:id="rId10"/>
    <p:sldId id="315" r:id="rId11"/>
    <p:sldId id="298" r:id="rId12"/>
    <p:sldId id="296" r:id="rId13"/>
    <p:sldId id="297" r:id="rId14"/>
    <p:sldId id="292" r:id="rId15"/>
    <p:sldId id="320" r:id="rId16"/>
    <p:sldId id="306" r:id="rId17"/>
    <p:sldId id="323" r:id="rId18"/>
    <p:sldId id="341" r:id="rId19"/>
    <p:sldId id="324" r:id="rId20"/>
    <p:sldId id="325" r:id="rId21"/>
    <p:sldId id="327" r:id="rId22"/>
    <p:sldId id="329" r:id="rId23"/>
    <p:sldId id="337" r:id="rId24"/>
    <p:sldId id="333" r:id="rId25"/>
    <p:sldId id="334" r:id="rId26"/>
    <p:sldId id="330" r:id="rId27"/>
    <p:sldId id="342" r:id="rId28"/>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CC0000"/>
    <a:srgbClr val="2885C4"/>
    <a:srgbClr val="196D27"/>
    <a:srgbClr val="DA2B08"/>
    <a:srgbClr val="3C905E"/>
    <a:srgbClr val="3B894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500" autoAdjust="0"/>
  </p:normalViewPr>
  <p:slideViewPr>
    <p:cSldViewPr>
      <p:cViewPr>
        <p:scale>
          <a:sx n="70" d="100"/>
          <a:sy n="70" d="100"/>
        </p:scale>
        <p:origin x="-1074" y="-1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F805BA-849E-4130-90C1-7A808C399CFF}" type="datetimeFigureOut">
              <a:rPr lang="es-PE" smtClean="0"/>
              <a:pPr/>
              <a:t>09/06/2010</a:t>
            </a:fld>
            <a:endParaRPr lang="es-P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DDE7F8-A66E-45DC-B7A4-47A24BD1A705}" type="slidenum">
              <a:rPr lang="es-PE" smtClean="0"/>
              <a:pPr/>
              <a:t>‹Nº›</a:t>
            </a:fld>
            <a:endParaRPr lang="es-P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DFDDE7F8-A66E-45DC-B7A4-47A24BD1A705}" type="slidenum">
              <a:rPr lang="es-PE" smtClean="0"/>
              <a:pPr/>
              <a:t>1</a:t>
            </a:fld>
            <a:endParaRPr lang="es-P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DFDDE7F8-A66E-45DC-B7A4-47A24BD1A705}" type="slidenum">
              <a:rPr lang="es-PE" smtClean="0"/>
              <a:pPr/>
              <a:t>15</a:t>
            </a:fld>
            <a:endParaRPr lang="es-P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DCEC9F40-D2C4-4A36-8B80-624602528BDA}" type="slidenum">
              <a:rPr lang="ar-SA" altLang="en-GB"/>
              <a:pPr/>
              <a:t>23</a:t>
            </a:fld>
            <a:endParaRPr lang="en-US" altLang="en-GB"/>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DCEC9F40-D2C4-4A36-8B80-624602528BDA}" type="slidenum">
              <a:rPr lang="ar-SA" altLang="en-GB"/>
              <a:pPr/>
              <a:t>24</a:t>
            </a:fld>
            <a:endParaRPr lang="en-US" altLang="en-GB"/>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15" name="14 Imagen" descr="Logo DPWC.png"/>
          <p:cNvPicPr>
            <a:picLocks noChangeAspect="1"/>
          </p:cNvPicPr>
          <p:nvPr userDrawn="1"/>
        </p:nvPicPr>
        <p:blipFill>
          <a:blip r:embed="rId2" cstate="print"/>
          <a:stretch>
            <a:fillRect/>
          </a:stretch>
        </p:blipFill>
        <p:spPr>
          <a:xfrm>
            <a:off x="121850" y="60962"/>
            <a:ext cx="2171585" cy="849122"/>
          </a:xfrm>
          <a:prstGeom prst="rect">
            <a:avLst/>
          </a:prstGeom>
        </p:spPr>
      </p:pic>
      <p:pic>
        <p:nvPicPr>
          <p:cNvPr id="5" name="Picture 6" descr="Terminal_listo"/>
          <p:cNvPicPr>
            <a:picLocks noChangeAspect="1" noChangeArrowheads="1"/>
          </p:cNvPicPr>
          <p:nvPr userDrawn="1"/>
        </p:nvPicPr>
        <p:blipFill>
          <a:blip r:embed="rId3" cstate="print"/>
          <a:srcRect/>
          <a:stretch>
            <a:fillRect/>
          </a:stretch>
        </p:blipFill>
        <p:spPr bwMode="auto">
          <a:xfrm>
            <a:off x="0" y="1049848"/>
            <a:ext cx="9144000" cy="2450590"/>
          </a:xfrm>
          <a:prstGeom prst="rect">
            <a:avLst/>
          </a:prstGeom>
          <a:noFill/>
          <a:ln w="9525">
            <a:noFill/>
            <a:miter lim="800000"/>
            <a:headEnd/>
            <a:tailEnd/>
          </a:ln>
        </p:spPr>
      </p:pic>
      <p:pic>
        <p:nvPicPr>
          <p:cNvPr id="14" name="Picture 6" descr="Partnership Knot.pdf"/>
          <p:cNvPicPr>
            <a:picLocks noChangeAspect="1"/>
          </p:cNvPicPr>
          <p:nvPr userDrawn="1"/>
        </p:nvPicPr>
        <p:blipFill>
          <a:blip r:embed="rId4" cstate="print"/>
          <a:srcRect t="50815" b="46008"/>
          <a:stretch>
            <a:fillRect/>
          </a:stretch>
        </p:blipFill>
        <p:spPr bwMode="auto">
          <a:xfrm>
            <a:off x="0" y="3232152"/>
            <a:ext cx="9144000" cy="411162"/>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7E5005B-23F4-44F2-AD3D-D7614985D0F9}" type="datetimeFigureOut">
              <a:rPr lang="es-PE" smtClean="0"/>
              <a:pPr/>
              <a:t>09/06/2010</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C349C9C0-6D11-420C-ACE7-5D99FD3918D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7E5005B-23F4-44F2-AD3D-D7614985D0F9}" type="datetimeFigureOut">
              <a:rPr lang="es-PE" smtClean="0"/>
              <a:pPr/>
              <a:t>09/06/2010</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C349C9C0-6D11-420C-ACE7-5D99FD3918DB}" type="slidenum">
              <a:rPr lang="en-US" smtClean="0"/>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7E5005B-23F4-44F2-AD3D-D7614985D0F9}" type="datetimeFigureOut">
              <a:rPr lang="es-PE" smtClean="0"/>
              <a:pPr/>
              <a:t>09/06/2010</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C349C9C0-6D11-420C-ACE7-5D99FD3918DB}" type="slidenum">
              <a:rPr lang="en-US" smtClean="0"/>
              <a:pPr/>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47E5005B-23F4-44F2-AD3D-D7614985D0F9}" type="datetimeFigureOut">
              <a:rPr lang="es-PE" smtClean="0"/>
              <a:pPr/>
              <a:t>09/06/2010</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349C9C0-6D11-420C-ACE7-5D99FD3918DB}" type="slidenum">
              <a:rPr lang="en-US" smtClean="0"/>
              <a:pPr/>
              <a:t>‹Nº›</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47E5005B-23F4-44F2-AD3D-D7614985D0F9}" type="datetimeFigureOut">
              <a:rPr lang="es-PE" smtClean="0"/>
              <a:pPr/>
              <a:t>09/06/2010</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349C9C0-6D11-420C-ACE7-5D99FD3918D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dirty="0"/>
          </a:p>
        </p:txBody>
      </p:sp>
      <p:pic>
        <p:nvPicPr>
          <p:cNvPr id="13" name="Picture 6" descr="Partnership Knot.pdf"/>
          <p:cNvPicPr>
            <a:picLocks noChangeAspect="1"/>
          </p:cNvPicPr>
          <p:nvPr userDrawn="1"/>
        </p:nvPicPr>
        <p:blipFill>
          <a:blip r:embed="rId2" cstate="print"/>
          <a:srcRect t="50815" b="46008"/>
          <a:stretch>
            <a:fillRect/>
          </a:stretch>
        </p:blipFill>
        <p:spPr bwMode="auto">
          <a:xfrm>
            <a:off x="0" y="762000"/>
            <a:ext cx="9144000" cy="411163"/>
          </a:xfrm>
          <a:prstGeom prst="rect">
            <a:avLst/>
          </a:prstGeom>
          <a:noFill/>
          <a:ln w="9525">
            <a:noFill/>
            <a:miter lim="800000"/>
            <a:headEnd/>
            <a:tailEnd/>
          </a:ln>
        </p:spPr>
      </p:pic>
      <p:pic>
        <p:nvPicPr>
          <p:cNvPr id="14" name="13 Imagen" descr="Logo DPWC.png"/>
          <p:cNvPicPr>
            <a:picLocks noChangeAspect="1"/>
          </p:cNvPicPr>
          <p:nvPr userDrawn="1"/>
        </p:nvPicPr>
        <p:blipFill>
          <a:blip r:embed="rId3" cstate="print"/>
          <a:stretch>
            <a:fillRect/>
          </a:stretch>
        </p:blipFill>
        <p:spPr>
          <a:xfrm>
            <a:off x="121850" y="60962"/>
            <a:ext cx="2171585" cy="84912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47E5005B-23F4-44F2-AD3D-D7614985D0F9}" type="datetimeFigureOut">
              <a:rPr lang="es-PE" smtClean="0"/>
              <a:pPr/>
              <a:t>09/06/2010</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349C9C0-6D11-420C-ACE7-5D99FD3918D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47E5005B-23F4-44F2-AD3D-D7614985D0F9}" type="datetimeFigureOut">
              <a:rPr lang="es-PE" smtClean="0"/>
              <a:pPr/>
              <a:t>09/06/2010</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349C9C0-6D11-420C-ACE7-5D99FD3918D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7E5005B-23F4-44F2-AD3D-D7614985D0F9}" type="datetimeFigureOut">
              <a:rPr lang="es-PE" smtClean="0"/>
              <a:pPr/>
              <a:t>09/06/2010</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349C9C0-6D11-420C-ACE7-5D99FD3918D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47E5005B-23F4-44F2-AD3D-D7614985D0F9}" type="datetimeFigureOut">
              <a:rPr lang="es-PE" smtClean="0"/>
              <a:pPr/>
              <a:t>09/06/2010</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C349C9C0-6D11-420C-ACE7-5D99FD3918D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47E5005B-23F4-44F2-AD3D-D7614985D0F9}" type="datetimeFigureOut">
              <a:rPr lang="es-PE" smtClean="0"/>
              <a:pPr/>
              <a:t>09/06/2010</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C349C9C0-6D11-420C-ACE7-5D99FD3918D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47E5005B-23F4-44F2-AD3D-D7614985D0F9}" type="datetimeFigureOut">
              <a:rPr lang="es-PE" smtClean="0"/>
              <a:pPr/>
              <a:t>09/06/2010</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C349C9C0-6D11-420C-ACE7-5D99FD3918D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A45E06-B962-4802-9269-47CE75698925}" type="datetimeFigureOut">
              <a:rPr lang="es-PE" smtClean="0"/>
              <a:pPr/>
              <a:t>09/06/2010</a:t>
            </a:fld>
            <a:endParaRPr lang="es-P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796A92-0A51-4114-B553-EB6B1F062A19}" type="slidenum">
              <a:rPr lang="es-PE" smtClean="0"/>
              <a:pPr/>
              <a:t>‹Nº›</a:t>
            </a:fld>
            <a:endParaRPr lang="es-PE"/>
          </a:p>
        </p:txBody>
      </p:sp>
      <p:pic>
        <p:nvPicPr>
          <p:cNvPr id="9" name="Picture 6" descr="Partnership Knot.pdf"/>
          <p:cNvPicPr>
            <a:picLocks noChangeAspect="1"/>
          </p:cNvPicPr>
          <p:nvPr/>
        </p:nvPicPr>
        <p:blipFill>
          <a:blip r:embed="rId5" cstate="print"/>
          <a:srcRect t="50815" b="46008"/>
          <a:stretch>
            <a:fillRect/>
          </a:stretch>
        </p:blipFill>
        <p:spPr bwMode="auto">
          <a:xfrm>
            <a:off x="0" y="762000"/>
            <a:ext cx="9144000" cy="411163"/>
          </a:xfrm>
          <a:prstGeom prst="rect">
            <a:avLst/>
          </a:prstGeom>
          <a:noFill/>
          <a:ln w="9525">
            <a:noFill/>
            <a:miter lim="800000"/>
            <a:headEnd/>
            <a:tailEnd/>
          </a:ln>
        </p:spPr>
      </p:pic>
      <p:pic>
        <p:nvPicPr>
          <p:cNvPr id="10" name="9 Imagen" descr="Logo DPWC.png"/>
          <p:cNvPicPr>
            <a:picLocks noChangeAspect="1"/>
          </p:cNvPicPr>
          <p:nvPr/>
        </p:nvPicPr>
        <p:blipFill>
          <a:blip r:embed="rId6" cstate="print"/>
          <a:stretch>
            <a:fillRect/>
          </a:stretch>
        </p:blipFill>
        <p:spPr>
          <a:xfrm>
            <a:off x="121850" y="60962"/>
            <a:ext cx="2171585" cy="849122"/>
          </a:xfrm>
          <a:prstGeom prst="rect">
            <a:avLst/>
          </a:prstGeom>
        </p:spPr>
      </p:pic>
    </p:spTree>
  </p:cSld>
  <p:clrMap bg1="lt1" tx1="dk1" bg2="lt2" tx2="dk2" accent1="accent1" accent2="accent2" accent3="accent3" accent4="accent4" accent5="accent5" accent6="accent6" hlink="hlink" folHlink="folHlink"/>
  <p:sldLayoutIdLst>
    <p:sldLayoutId id="2147483889" r:id="rId1"/>
    <p:sldLayoutId id="2147483890" r:id="rId2"/>
    <p:sldLayoutId id="2147483903" r:id="rId3"/>
  </p:sldLayoutIdLst>
  <p:txStyles>
    <p:titleStyle>
      <a:lvl1pPr algn="l" defTabSz="914400" rtl="0" eaLnBrk="1" latinLnBrk="0" hangingPunct="1">
        <a:spcBef>
          <a:spcPct val="0"/>
        </a:spcBef>
        <a:buNone/>
        <a:defRPr sz="2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E5005B-23F4-44F2-AD3D-D7614985D0F9}" type="datetimeFigureOut">
              <a:rPr lang="es-PE" smtClean="0"/>
              <a:pPr/>
              <a:t>09/06/2010</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49C9C0-6D11-420C-ACE7-5D99FD3918D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pworldcallao.com.p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www.dpworldcallao.com.pe/" TargetMode="Externa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2527594" y="5448668"/>
            <a:ext cx="6357982" cy="796908"/>
          </a:xfrm>
          <a:prstGeom prst="rect">
            <a:avLst/>
          </a:prstGeom>
        </p:spPr>
        <p:txBody>
          <a:bodyPr vert="horz" lIns="91440" tIns="45720" rIns="91440" bIns="45720" rtlCol="0" anchor="ctr">
            <a:noAutofit/>
          </a:bodyPr>
          <a:lstStyle>
            <a:lvl1pPr algn="r">
              <a:defRPr/>
            </a:lvl1pPr>
          </a:lstStyle>
          <a:p>
            <a:pPr marL="0" marR="0" lvl="0" indent="0" algn="just" defTabSz="914400" rtl="0" eaLnBrk="1" fontAlgn="auto" latinLnBrk="0" hangingPunct="1">
              <a:lnSpc>
                <a:spcPct val="100000"/>
              </a:lnSpc>
              <a:spcBef>
                <a:spcPct val="0"/>
              </a:spcBef>
              <a:spcAft>
                <a:spcPts val="0"/>
              </a:spcAft>
              <a:buClrTx/>
              <a:buSzTx/>
              <a:buFontTx/>
              <a:buNone/>
              <a:tabLst/>
              <a:defRPr/>
            </a:pPr>
            <a:r>
              <a:rPr lang="es-PE" sz="1000" dirty="0" smtClean="0">
                <a:solidFill>
                  <a:schemeClr val="tx1">
                    <a:lumMod val="50000"/>
                    <a:lumOff val="50000"/>
                  </a:schemeClr>
                </a:solidFill>
                <a:latin typeface="Arial" pitchFamily="34" charset="0"/>
                <a:ea typeface="+mj-ea"/>
                <a:cs typeface="Arial" pitchFamily="34" charset="0"/>
              </a:rPr>
              <a:t>AVISO IMPORTANTE: La información contenida en esta presentación refiere a datos públicos validos al 31/12/09. DP World Callao S.R.L. no puede asegurar la exactitud o vigencia de información externa. Se recomienda a los interesados hacer su propia investigación de mercado, tomando en cuenta condiciones especiales de su carga, detalles contractuales, y el perfil de su operación logística, antes de tomar cualquier decisión empresarial Esta presentación tiene carácter informativo únicamente. No constituye una oferta. La tarifa oficial de DPW será publicada en la pagina web </a:t>
            </a:r>
            <a:r>
              <a:rPr lang="es-PE" sz="1000" dirty="0" smtClean="0">
                <a:solidFill>
                  <a:schemeClr val="tx1">
                    <a:lumMod val="50000"/>
                    <a:lumOff val="50000"/>
                  </a:schemeClr>
                </a:solidFill>
                <a:latin typeface="Arial" pitchFamily="34" charset="0"/>
                <a:ea typeface="+mj-ea"/>
                <a:cs typeface="Arial" pitchFamily="34" charset="0"/>
                <a:hlinkClick r:id="rId3"/>
              </a:rPr>
              <a:t>www.dpworldcallao.com.pe</a:t>
            </a:r>
            <a:r>
              <a:rPr lang="es-PE" sz="1000" dirty="0" smtClean="0">
                <a:solidFill>
                  <a:schemeClr val="tx1">
                    <a:lumMod val="50000"/>
                    <a:lumOff val="50000"/>
                  </a:schemeClr>
                </a:solidFill>
                <a:latin typeface="Arial" pitchFamily="34" charset="0"/>
                <a:ea typeface="+mj-ea"/>
                <a:cs typeface="Arial" pitchFamily="34" charset="0"/>
              </a:rPr>
              <a:t>.  Cualquier modificación esta sujeta  al contrato de concesión y la regulación Ositran. (Callao, Marzo 2010.)</a:t>
            </a:r>
            <a:endParaRPr kumimoji="0" lang="es-PE" sz="1000" i="0" u="none" strike="noStrike" kern="1200" cap="none" spc="0" normalizeH="0" baseline="0" dirty="0">
              <a:ln>
                <a:noFill/>
              </a:ln>
              <a:solidFill>
                <a:schemeClr val="tx1">
                  <a:lumMod val="50000"/>
                  <a:lumOff val="50000"/>
                </a:schemeClr>
              </a:solidFill>
              <a:effectLst/>
              <a:uLnTx/>
              <a:uFillTx/>
              <a:latin typeface="Arial" pitchFamily="34" charset="0"/>
              <a:ea typeface="+mj-ea"/>
              <a:cs typeface="Arial" pitchFamily="34" charset="0"/>
            </a:endParaRPr>
          </a:p>
        </p:txBody>
      </p:sp>
      <p:sp>
        <p:nvSpPr>
          <p:cNvPr id="4" name="1 Título"/>
          <p:cNvSpPr txBox="1">
            <a:spLocks/>
          </p:cNvSpPr>
          <p:nvPr/>
        </p:nvSpPr>
        <p:spPr>
          <a:xfrm>
            <a:off x="2513946" y="4145938"/>
            <a:ext cx="6357982" cy="796908"/>
          </a:xfrm>
          <a:prstGeom prst="rect">
            <a:avLst/>
          </a:prstGeom>
        </p:spPr>
        <p:txBody>
          <a:bodyPr vert="horz" lIns="91440" tIns="45720" rIns="91440" bIns="45720" rtlCol="0" anchor="ctr">
            <a:normAutofit/>
          </a:bodyPr>
          <a:lstStyle>
            <a:lvl1pPr algn="r">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s-ES" sz="3200" dirty="0" smtClean="0">
                <a:solidFill>
                  <a:schemeClr val="tx1">
                    <a:lumMod val="50000"/>
                    <a:lumOff val="50000"/>
                  </a:schemeClr>
                </a:solidFill>
                <a:latin typeface="Arial" pitchFamily="34" charset="0"/>
                <a:ea typeface="+mj-ea"/>
                <a:cs typeface="Arial" pitchFamily="34" charset="0"/>
              </a:rPr>
              <a:t>Propuesta Comercial</a:t>
            </a:r>
            <a:endParaRPr kumimoji="0" lang="es-PE" sz="3200" i="0" u="none" strike="noStrike" kern="1200" cap="none" spc="0" normalizeH="0" baseline="0" noProof="0" dirty="0">
              <a:ln>
                <a:noFill/>
              </a:ln>
              <a:solidFill>
                <a:schemeClr val="tx1">
                  <a:lumMod val="50000"/>
                  <a:lumOff val="50000"/>
                </a:schemeClr>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29238" y="1027404"/>
            <a:ext cx="8629042" cy="739749"/>
          </a:xfrm>
        </p:spPr>
        <p:txBody>
          <a:bodyPr>
            <a:noAutofit/>
          </a:bodyPr>
          <a:lstStyle/>
          <a:p>
            <a:r>
              <a:rPr lang="es-PE" sz="2200" b="1" dirty="0" smtClean="0"/>
              <a:t>CONCEPTO: En Muelle Sur, en principio </a:t>
            </a:r>
            <a:r>
              <a:rPr lang="es-PE" sz="2200" b="1" u="sng" dirty="0" smtClean="0"/>
              <a:t>no se ofrecerá</a:t>
            </a:r>
            <a:r>
              <a:rPr lang="es-PE" sz="2200" b="1" dirty="0" smtClean="0"/>
              <a:t> “almacenaje” puro, propiamente dicho. En vez, se ofrecerá “uso de área operativa”.</a:t>
            </a:r>
          </a:p>
        </p:txBody>
      </p:sp>
      <p:sp>
        <p:nvSpPr>
          <p:cNvPr id="4" name="3 CuadroTexto"/>
          <p:cNvSpPr txBox="1"/>
          <p:nvPr/>
        </p:nvSpPr>
        <p:spPr>
          <a:xfrm>
            <a:off x="2371070" y="115556"/>
            <a:ext cx="6500858" cy="830997"/>
          </a:xfrm>
          <a:prstGeom prst="rect">
            <a:avLst/>
          </a:prstGeom>
          <a:noFill/>
        </p:spPr>
        <p:txBody>
          <a:bodyPr wrap="square" rtlCol="0">
            <a:spAutoFit/>
          </a:bodyPr>
          <a:lstStyle/>
          <a:p>
            <a:pPr algn="r"/>
            <a:r>
              <a:rPr lang="es-PE" sz="2400" dirty="0" smtClean="0"/>
              <a:t>Servicio Especial – “Uso de Área Operativa” (Almacenaje)</a:t>
            </a:r>
            <a:endParaRPr lang="es-PE" sz="2400" dirty="0"/>
          </a:p>
        </p:txBody>
      </p:sp>
      <p:sp>
        <p:nvSpPr>
          <p:cNvPr id="6" name="5 Rectángulo"/>
          <p:cNvSpPr/>
          <p:nvPr/>
        </p:nvSpPr>
        <p:spPr>
          <a:xfrm>
            <a:off x="241578" y="1918352"/>
            <a:ext cx="8643600" cy="1428760"/>
          </a:xfrm>
          <a:prstGeom prst="rect">
            <a:avLst/>
          </a:prstGeom>
          <a:solidFill>
            <a:schemeClr val="accent6">
              <a:lumMod val="60000"/>
              <a:lumOff val="40000"/>
            </a:schemeClr>
          </a:solidFill>
        </p:spPr>
        <p:style>
          <a:lnRef idx="0">
            <a:schemeClr val="accent6"/>
          </a:lnRef>
          <a:fillRef idx="3">
            <a:schemeClr val="accent6"/>
          </a:fillRef>
          <a:effectRef idx="3">
            <a:schemeClr val="accent6"/>
          </a:effectRef>
          <a:fontRef idx="minor">
            <a:schemeClr val="lt1"/>
          </a:fontRef>
        </p:style>
        <p:txBody>
          <a:bodyPr rtlCol="0" anchor="t" anchorCtr="0"/>
          <a:lstStyle/>
          <a:p>
            <a:r>
              <a:rPr lang="es-PE" sz="1600" dirty="0" smtClean="0">
                <a:solidFill>
                  <a:schemeClr val="tx1"/>
                </a:solidFill>
              </a:rPr>
              <a:t>Muelle Sur no es una almacenera : No “alquilamos” espacio para “guardianía” estática de mercancía o stocks. Sin embargo, se ofrecerá la oportunidad de hacer </a:t>
            </a:r>
            <a:r>
              <a:rPr lang="es-PE" sz="1600" i="1" u="sng" dirty="0" smtClean="0">
                <a:solidFill>
                  <a:schemeClr val="tx1"/>
                </a:solidFill>
              </a:rPr>
              <a:t>uso del área operativa de Muelle Sur  por un tiempo limitado</a:t>
            </a:r>
            <a:r>
              <a:rPr lang="es-PE" sz="1600" dirty="0" smtClean="0">
                <a:solidFill>
                  <a:schemeClr val="tx1"/>
                </a:solidFill>
              </a:rPr>
              <a:t> –directamente relacionado a las necesidades de las operaciones de embarque o descarga (aduana -incluyendo aforos, acopio, </a:t>
            </a:r>
            <a:r>
              <a:rPr lang="es-PE" sz="1600" dirty="0" err="1" smtClean="0">
                <a:solidFill>
                  <a:schemeClr val="tx1"/>
                </a:solidFill>
              </a:rPr>
              <a:t>cold</a:t>
            </a:r>
            <a:r>
              <a:rPr lang="es-PE" sz="1600" dirty="0" smtClean="0">
                <a:solidFill>
                  <a:schemeClr val="tx1"/>
                </a:solidFill>
              </a:rPr>
              <a:t> </a:t>
            </a:r>
            <a:r>
              <a:rPr lang="es-PE" sz="1600" dirty="0" err="1" smtClean="0">
                <a:solidFill>
                  <a:schemeClr val="tx1"/>
                </a:solidFill>
              </a:rPr>
              <a:t>treatment</a:t>
            </a:r>
            <a:r>
              <a:rPr lang="es-PE" sz="1600" dirty="0" smtClean="0">
                <a:solidFill>
                  <a:schemeClr val="tx1"/>
                </a:solidFill>
              </a:rPr>
              <a:t>, otros.)</a:t>
            </a:r>
          </a:p>
          <a:p>
            <a:endParaRPr lang="es-PE" sz="1600" dirty="0" smtClean="0">
              <a:solidFill>
                <a:schemeClr val="tx1"/>
              </a:solidFill>
            </a:endParaRPr>
          </a:p>
        </p:txBody>
      </p:sp>
      <p:sp>
        <p:nvSpPr>
          <p:cNvPr id="7" name="6 Rectángulo"/>
          <p:cNvSpPr/>
          <p:nvPr/>
        </p:nvSpPr>
        <p:spPr>
          <a:xfrm>
            <a:off x="241578" y="3568678"/>
            <a:ext cx="8643998" cy="1571636"/>
          </a:xfrm>
          <a:prstGeom prst="rect">
            <a:avLst/>
          </a:prstGeom>
          <a:solidFill>
            <a:schemeClr val="accent5">
              <a:lumMod val="60000"/>
              <a:lumOff val="40000"/>
            </a:schemeClr>
          </a:solidFill>
        </p:spPr>
        <p:style>
          <a:lnRef idx="0">
            <a:schemeClr val="accent6"/>
          </a:lnRef>
          <a:fillRef idx="3">
            <a:schemeClr val="accent6"/>
          </a:fillRef>
          <a:effectRef idx="3">
            <a:schemeClr val="accent6"/>
          </a:effectRef>
          <a:fontRef idx="minor">
            <a:schemeClr val="lt1"/>
          </a:fontRef>
        </p:style>
        <p:txBody>
          <a:bodyPr rtlCol="0" anchor="t" anchorCtr="0"/>
          <a:lstStyle/>
          <a:p>
            <a:r>
              <a:rPr lang="es-PE" sz="1600" dirty="0" smtClean="0">
                <a:solidFill>
                  <a:schemeClr val="tx1"/>
                </a:solidFill>
              </a:rPr>
              <a:t>En Muelle Sur no se ofrecerán “días libres” mas allá de los dos días que ya están incluidos en la tarifa de embarque  y descarga…  pero t</a:t>
            </a:r>
            <a:r>
              <a:rPr lang="es-PE" sz="1600" u="sng" dirty="0" smtClean="0">
                <a:solidFill>
                  <a:schemeClr val="tx1"/>
                </a:solidFill>
              </a:rPr>
              <a:t>ampoco se cobrará almacenaje retroactivamente</a:t>
            </a:r>
            <a:r>
              <a:rPr lang="es-PE" sz="1600" dirty="0" smtClean="0">
                <a:solidFill>
                  <a:schemeClr val="tx1"/>
                </a:solidFill>
              </a:rPr>
              <a:t> tal como es la  práctica actualmente. Sí ofreceremos, para permitir a los usuarios completar su proceso operativo:</a:t>
            </a:r>
          </a:p>
          <a:p>
            <a:r>
              <a:rPr lang="es-PE" sz="1600" dirty="0" smtClean="0">
                <a:solidFill>
                  <a:schemeClr val="tx1"/>
                </a:solidFill>
              </a:rPr>
              <a:t>	a) una tarifa plana por un primer periodo definido a niveles competitivos, y </a:t>
            </a:r>
          </a:p>
          <a:p>
            <a:r>
              <a:rPr lang="es-PE" sz="1600" dirty="0" smtClean="0">
                <a:solidFill>
                  <a:schemeClr val="tx1"/>
                </a:solidFill>
              </a:rPr>
              <a:t>	b) una tarifa por día que se incrementa con el transcurso del tiempo. </a:t>
            </a:r>
          </a:p>
        </p:txBody>
      </p:sp>
      <p:sp>
        <p:nvSpPr>
          <p:cNvPr id="11" name="10 Rectángulo"/>
          <p:cNvSpPr/>
          <p:nvPr/>
        </p:nvSpPr>
        <p:spPr>
          <a:xfrm rot="10800000" flipV="1">
            <a:off x="241578" y="5363496"/>
            <a:ext cx="8616702" cy="1015663"/>
          </a:xfrm>
          <a:prstGeom prst="rect">
            <a:avLst/>
          </a:prstGeom>
          <a:solidFill>
            <a:srgbClr val="FFFF00"/>
          </a:solidFill>
        </p:spPr>
        <p:style>
          <a:lnRef idx="0">
            <a:schemeClr val="accent4"/>
          </a:lnRef>
          <a:fillRef idx="3">
            <a:schemeClr val="accent4"/>
          </a:fillRef>
          <a:effectRef idx="3">
            <a:schemeClr val="accent4"/>
          </a:effectRef>
          <a:fontRef idx="minor">
            <a:schemeClr val="lt1"/>
          </a:fontRef>
        </p:style>
        <p:txBody>
          <a:bodyPr wrap="square">
            <a:spAutoFit/>
          </a:bodyPr>
          <a:lstStyle/>
          <a:p>
            <a:pPr marL="355600" indent="-355600" algn="just">
              <a:buFont typeface="Arial" pitchFamily="34" charset="0"/>
              <a:buChar char="•"/>
            </a:pPr>
            <a:r>
              <a:rPr lang="es-PE" sz="2000" dirty="0" smtClean="0">
                <a:solidFill>
                  <a:schemeClr val="tx1"/>
                </a:solidFill>
              </a:rPr>
              <a:t>Para períodos </a:t>
            </a:r>
            <a:r>
              <a:rPr lang="es-PE" sz="2000" u="sng" dirty="0" smtClean="0">
                <a:solidFill>
                  <a:schemeClr val="tx1"/>
                </a:solidFill>
              </a:rPr>
              <a:t>muy extensos</a:t>
            </a:r>
            <a:r>
              <a:rPr lang="es-PE" sz="2000" dirty="0" smtClean="0">
                <a:solidFill>
                  <a:schemeClr val="tx1"/>
                </a:solidFill>
              </a:rPr>
              <a:t> de </a:t>
            </a:r>
            <a:r>
              <a:rPr lang="es-PE" sz="2000" u="sng" dirty="0" smtClean="0">
                <a:solidFill>
                  <a:schemeClr val="tx1"/>
                </a:solidFill>
              </a:rPr>
              <a:t>almacenaje “puro”</a:t>
            </a:r>
            <a:r>
              <a:rPr lang="es-PE" sz="2000" dirty="0" smtClean="0">
                <a:solidFill>
                  <a:schemeClr val="tx1"/>
                </a:solidFill>
              </a:rPr>
              <a:t>, creemos que la mejor opción es cotizar estos servicios con una empresa especializada (Almacenera), </a:t>
            </a:r>
            <a:r>
              <a:rPr lang="es-PE" sz="2000" i="1" u="sng" dirty="0" smtClean="0">
                <a:solidFill>
                  <a:schemeClr val="tx1"/>
                </a:solidFill>
              </a:rPr>
              <a:t>fuera del puerto</a:t>
            </a:r>
            <a:r>
              <a:rPr lang="es-PE" sz="2000" dirty="0" smtClean="0">
                <a:solidFill>
                  <a:schemeClr val="tx1"/>
                </a:solidFill>
              </a:rPr>
              <a:t>.</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214546" y="285728"/>
            <a:ext cx="6429420" cy="584775"/>
          </a:xfrm>
          <a:prstGeom prst="rect">
            <a:avLst/>
          </a:prstGeom>
          <a:noFill/>
        </p:spPr>
        <p:txBody>
          <a:bodyPr wrap="square" rtlCol="0">
            <a:spAutoFit/>
          </a:bodyPr>
          <a:lstStyle/>
          <a:p>
            <a:pPr algn="r"/>
            <a:r>
              <a:rPr lang="es-PE" sz="3200" dirty="0" smtClean="0"/>
              <a:t>Servicio Especial – “Uso de Área”</a:t>
            </a:r>
            <a:endParaRPr lang="es-PE" sz="3200" dirty="0"/>
          </a:p>
        </p:txBody>
      </p:sp>
      <p:sp>
        <p:nvSpPr>
          <p:cNvPr id="17" name="1 Marcador de contenido"/>
          <p:cNvSpPr>
            <a:spLocks noGrp="1"/>
          </p:cNvSpPr>
          <p:nvPr>
            <p:ph idx="1"/>
          </p:nvPr>
        </p:nvSpPr>
        <p:spPr>
          <a:xfrm>
            <a:off x="242886" y="1258564"/>
            <a:ext cx="8543956" cy="596873"/>
          </a:xfrm>
        </p:spPr>
        <p:txBody>
          <a:bodyPr>
            <a:noAutofit/>
          </a:bodyPr>
          <a:lstStyle/>
          <a:p>
            <a:r>
              <a:rPr lang="es-PE" sz="2400" b="1" dirty="0" smtClean="0"/>
              <a:t>USO DE AREA (almacenaje) – Calculo Total por Dias Incurridos (S/.) - 20ft, Importación</a:t>
            </a:r>
          </a:p>
          <a:p>
            <a:endParaRPr lang="es-PE" sz="2400" b="1" dirty="0" smtClean="0"/>
          </a:p>
          <a:p>
            <a:endParaRPr lang="es-PE" sz="2400" b="1" dirty="0" smtClean="0"/>
          </a:p>
        </p:txBody>
      </p:sp>
      <p:pic>
        <p:nvPicPr>
          <p:cNvPr id="4098" name="Picture 2"/>
          <p:cNvPicPr>
            <a:picLocks noChangeAspect="1" noChangeArrowheads="1"/>
          </p:cNvPicPr>
          <p:nvPr/>
        </p:nvPicPr>
        <p:blipFill>
          <a:blip r:embed="rId2" cstate="print"/>
          <a:srcRect/>
          <a:stretch>
            <a:fillRect/>
          </a:stretch>
        </p:blipFill>
        <p:spPr bwMode="auto">
          <a:xfrm>
            <a:off x="318461" y="2272344"/>
            <a:ext cx="4226243" cy="4131945"/>
          </a:xfrm>
          <a:prstGeom prst="rect">
            <a:avLst/>
          </a:prstGeom>
          <a:noFill/>
          <a:ln w="9525">
            <a:noFill/>
            <a:miter lim="800000"/>
            <a:headEnd/>
            <a:tailEnd/>
          </a:ln>
          <a:effectLst/>
        </p:spPr>
      </p:pic>
      <p:pic>
        <p:nvPicPr>
          <p:cNvPr id="4100" name="Picture 4"/>
          <p:cNvPicPr>
            <a:picLocks noChangeAspect="1" noChangeArrowheads="1"/>
          </p:cNvPicPr>
          <p:nvPr/>
        </p:nvPicPr>
        <p:blipFill>
          <a:blip r:embed="rId3" cstate="print"/>
          <a:srcRect/>
          <a:stretch>
            <a:fillRect/>
          </a:stretch>
        </p:blipFill>
        <p:spPr bwMode="auto">
          <a:xfrm>
            <a:off x="4587899" y="2265377"/>
            <a:ext cx="4379595" cy="41769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214546" y="285728"/>
            <a:ext cx="6429420" cy="584775"/>
          </a:xfrm>
          <a:prstGeom prst="rect">
            <a:avLst/>
          </a:prstGeom>
          <a:noFill/>
        </p:spPr>
        <p:txBody>
          <a:bodyPr wrap="square" rtlCol="0">
            <a:spAutoFit/>
          </a:bodyPr>
          <a:lstStyle/>
          <a:p>
            <a:pPr algn="r"/>
            <a:r>
              <a:rPr lang="es-PE" sz="3200" dirty="0" smtClean="0"/>
              <a:t>Servicio Especial – “Uso de Área”</a:t>
            </a:r>
            <a:endParaRPr lang="es-PE" sz="3200" dirty="0"/>
          </a:p>
        </p:txBody>
      </p:sp>
      <p:sp>
        <p:nvSpPr>
          <p:cNvPr id="18" name="1 Marcador de contenido"/>
          <p:cNvSpPr>
            <a:spLocks noGrp="1"/>
          </p:cNvSpPr>
          <p:nvPr>
            <p:ph idx="1"/>
          </p:nvPr>
        </p:nvSpPr>
        <p:spPr>
          <a:xfrm>
            <a:off x="242886" y="1258564"/>
            <a:ext cx="8543956" cy="596873"/>
          </a:xfrm>
        </p:spPr>
        <p:txBody>
          <a:bodyPr>
            <a:noAutofit/>
          </a:bodyPr>
          <a:lstStyle/>
          <a:p>
            <a:r>
              <a:rPr lang="es-PE" sz="2400" b="1" dirty="0" smtClean="0"/>
              <a:t>USO DE AREA (almacenaje) – Calculo Total por Dias Incurridos (S/.) - 40ft, Importación</a:t>
            </a:r>
          </a:p>
          <a:p>
            <a:endParaRPr lang="es-PE" sz="2400" b="1" dirty="0" smtClean="0"/>
          </a:p>
          <a:p>
            <a:endParaRPr lang="es-PE" sz="2400" b="1" dirty="0" smtClean="0"/>
          </a:p>
        </p:txBody>
      </p:sp>
      <p:pic>
        <p:nvPicPr>
          <p:cNvPr id="5122" name="Picture 2"/>
          <p:cNvPicPr>
            <a:picLocks noChangeAspect="1" noChangeArrowheads="1"/>
          </p:cNvPicPr>
          <p:nvPr/>
        </p:nvPicPr>
        <p:blipFill>
          <a:blip r:embed="rId2" cstate="print"/>
          <a:srcRect/>
          <a:stretch>
            <a:fillRect/>
          </a:stretch>
        </p:blipFill>
        <p:spPr bwMode="auto">
          <a:xfrm>
            <a:off x="27264" y="2335550"/>
            <a:ext cx="4501515" cy="395097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cstate="print"/>
          <a:srcRect/>
          <a:stretch>
            <a:fillRect/>
          </a:stretch>
        </p:blipFill>
        <p:spPr bwMode="auto">
          <a:xfrm>
            <a:off x="4572001" y="2299673"/>
            <a:ext cx="4286279" cy="405828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214546" y="285728"/>
            <a:ext cx="6429420" cy="584775"/>
          </a:xfrm>
          <a:prstGeom prst="rect">
            <a:avLst/>
          </a:prstGeom>
          <a:noFill/>
        </p:spPr>
        <p:txBody>
          <a:bodyPr wrap="square" rtlCol="0">
            <a:spAutoFit/>
          </a:bodyPr>
          <a:lstStyle/>
          <a:p>
            <a:pPr algn="r"/>
            <a:r>
              <a:rPr lang="es-PE" sz="3200" dirty="0" smtClean="0"/>
              <a:t>Servicio Especial – Servicios de Patio</a:t>
            </a:r>
            <a:endParaRPr lang="es-PE" sz="3200" dirty="0"/>
          </a:p>
        </p:txBody>
      </p:sp>
      <p:sp>
        <p:nvSpPr>
          <p:cNvPr id="6" name="5 Rectángulo"/>
          <p:cNvSpPr/>
          <p:nvPr/>
        </p:nvSpPr>
        <p:spPr>
          <a:xfrm>
            <a:off x="241578" y="1357298"/>
            <a:ext cx="8643600" cy="1143008"/>
          </a:xfrm>
          <a:prstGeom prst="rect">
            <a:avLst/>
          </a:prstGeom>
          <a:solidFill>
            <a:schemeClr val="accent6">
              <a:lumMod val="60000"/>
              <a:lumOff val="40000"/>
            </a:schemeClr>
          </a:solidFill>
        </p:spPr>
        <p:style>
          <a:lnRef idx="0">
            <a:schemeClr val="accent6"/>
          </a:lnRef>
          <a:fillRef idx="3">
            <a:schemeClr val="accent6"/>
          </a:fillRef>
          <a:effectRef idx="3">
            <a:schemeClr val="accent6"/>
          </a:effectRef>
          <a:fontRef idx="minor">
            <a:schemeClr val="lt1"/>
          </a:fontRef>
        </p:style>
        <p:txBody>
          <a:bodyPr rtlCol="0" anchor="t" anchorCtr="0"/>
          <a:lstStyle/>
          <a:p>
            <a:r>
              <a:rPr lang="es-PE" sz="2000" dirty="0" smtClean="0">
                <a:solidFill>
                  <a:schemeClr val="tx1"/>
                </a:solidFill>
              </a:rPr>
              <a:t>Los diversos servicios de patio expuestos a continuación son </a:t>
            </a:r>
            <a:r>
              <a:rPr lang="es-PE" sz="2000" u="sng" dirty="0" smtClean="0">
                <a:solidFill>
                  <a:schemeClr val="tx1"/>
                </a:solidFill>
              </a:rPr>
              <a:t>opcionales</a:t>
            </a:r>
            <a:r>
              <a:rPr lang="es-PE" sz="2000" dirty="0" smtClean="0">
                <a:solidFill>
                  <a:schemeClr val="tx1"/>
                </a:solidFill>
              </a:rPr>
              <a:t> y adicionales a  los ya incluidos en la tarifa básica de embarque o descarga. La lista no es cerrada y existe la posibilidad de prestar otros servicios según cotización. </a:t>
            </a:r>
          </a:p>
        </p:txBody>
      </p:sp>
      <p:sp>
        <p:nvSpPr>
          <p:cNvPr id="7" name="6 Rectángulo"/>
          <p:cNvSpPr/>
          <p:nvPr/>
        </p:nvSpPr>
        <p:spPr>
          <a:xfrm>
            <a:off x="241578" y="2786058"/>
            <a:ext cx="8643998" cy="1214446"/>
          </a:xfrm>
          <a:prstGeom prst="rect">
            <a:avLst/>
          </a:prstGeom>
          <a:solidFill>
            <a:schemeClr val="accent5">
              <a:lumMod val="60000"/>
              <a:lumOff val="40000"/>
            </a:schemeClr>
          </a:solidFill>
        </p:spPr>
        <p:style>
          <a:lnRef idx="0">
            <a:schemeClr val="accent6"/>
          </a:lnRef>
          <a:fillRef idx="3">
            <a:schemeClr val="accent6"/>
          </a:fillRef>
          <a:effectRef idx="3">
            <a:schemeClr val="accent6"/>
          </a:effectRef>
          <a:fontRef idx="minor">
            <a:schemeClr val="lt1"/>
          </a:fontRef>
        </p:style>
        <p:txBody>
          <a:bodyPr rtlCol="0" anchor="t" anchorCtr="0"/>
          <a:lstStyle/>
          <a:p>
            <a:r>
              <a:rPr lang="es-PE" sz="2000" dirty="0" smtClean="0">
                <a:solidFill>
                  <a:schemeClr val="tx1"/>
                </a:solidFill>
              </a:rPr>
              <a:t>Si un usuario prefiere llevar a cabo su proceso aduanero, tanto en importación como exportación, fuera del puerto (terminal extra portuario) no es necesario solicitar estos servicios en Muelle Sur. </a:t>
            </a:r>
          </a:p>
        </p:txBody>
      </p:sp>
      <p:sp>
        <p:nvSpPr>
          <p:cNvPr id="13" name="12 Rectángulo"/>
          <p:cNvSpPr/>
          <p:nvPr/>
        </p:nvSpPr>
        <p:spPr>
          <a:xfrm>
            <a:off x="238422" y="4357694"/>
            <a:ext cx="8643998" cy="1928826"/>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t" anchorCtr="0"/>
          <a:lstStyle/>
          <a:p>
            <a:r>
              <a:rPr lang="es-PE" sz="2000" dirty="0" smtClean="0">
                <a:solidFill>
                  <a:schemeClr val="tx1"/>
                </a:solidFill>
              </a:rPr>
              <a:t>Como regla general, las tarifas individuales por servicios especiales (opcionales) de Muelle Sur, no serán ni las mas caras ni las mas baratas, sino que estarán dentro del rango del mercado. Sin embargo, </a:t>
            </a:r>
            <a:r>
              <a:rPr lang="es-PE" sz="2000" dirty="0" smtClean="0">
                <a:solidFill>
                  <a:srgbClr val="FF0000"/>
                </a:solidFill>
              </a:rPr>
              <a:t>bajo un esquema de “costo total” creemos que nuestra propuesta comercial será ventajosa para la gran mayoría de usuarios.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57158" y="2743208"/>
            <a:ext cx="8401080" cy="1828800"/>
          </a:xfrm>
        </p:spPr>
        <p:txBody>
          <a:bodyPr>
            <a:normAutofit/>
          </a:bodyPr>
          <a:lstStyle/>
          <a:p>
            <a:pPr algn="ctr">
              <a:buNone/>
            </a:pPr>
            <a:r>
              <a:rPr lang="es-PE" dirty="0" smtClean="0"/>
              <a:t>Reglas de Tiempos Límite (</a:t>
            </a:r>
            <a:r>
              <a:rPr lang="es-PE" dirty="0" err="1" smtClean="0"/>
              <a:t>C</a:t>
            </a:r>
            <a:r>
              <a:rPr lang="es-PE" i="1" dirty="0" err="1" smtClean="0"/>
              <a:t>ut</a:t>
            </a:r>
            <a:r>
              <a:rPr lang="es-PE" i="1" dirty="0" smtClean="0"/>
              <a:t>-Off</a:t>
            </a:r>
            <a:r>
              <a:rPr lang="es-PE" dirty="0" smtClean="0"/>
              <a:t>) </a:t>
            </a:r>
          </a:p>
          <a:p>
            <a:pPr algn="ctr">
              <a:buNone/>
            </a:pPr>
            <a:r>
              <a:rPr lang="es-PE" dirty="0" smtClean="0"/>
              <a:t>Y</a:t>
            </a:r>
          </a:p>
          <a:p>
            <a:pPr algn="ctr">
              <a:buNone/>
            </a:pPr>
            <a:r>
              <a:rPr lang="es-PE" dirty="0" smtClean="0"/>
              <a:t>Otros Requisitos Operativos</a:t>
            </a:r>
            <a:endParaRPr lang="es-PE"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143240" y="285728"/>
            <a:ext cx="5500726" cy="830997"/>
          </a:xfrm>
          <a:prstGeom prst="rect">
            <a:avLst/>
          </a:prstGeom>
          <a:noFill/>
        </p:spPr>
        <p:txBody>
          <a:bodyPr wrap="square" rtlCol="0">
            <a:spAutoFit/>
          </a:bodyPr>
          <a:lstStyle/>
          <a:p>
            <a:pPr algn="r"/>
            <a:r>
              <a:rPr lang="es-PE" sz="2400" dirty="0" smtClean="0">
                <a:latin typeface="Arial" pitchFamily="34" charset="0"/>
                <a:cs typeface="Arial" pitchFamily="34" charset="0"/>
              </a:rPr>
              <a:t>Reglas de </a:t>
            </a:r>
            <a:r>
              <a:rPr lang="es-PE" sz="2400" dirty="0" err="1" smtClean="0">
                <a:latin typeface="Arial" pitchFamily="34" charset="0"/>
                <a:cs typeface="Arial" pitchFamily="34" charset="0"/>
              </a:rPr>
              <a:t>Cut</a:t>
            </a:r>
            <a:r>
              <a:rPr lang="es-PE" sz="2400" dirty="0" smtClean="0">
                <a:latin typeface="Arial" pitchFamily="34" charset="0"/>
                <a:cs typeface="Arial" pitchFamily="34" charset="0"/>
              </a:rPr>
              <a:t>-Off (tiempos límite)</a:t>
            </a:r>
          </a:p>
          <a:p>
            <a:pPr algn="r"/>
            <a:endParaRPr lang="es-PE" sz="2400" dirty="0"/>
          </a:p>
        </p:txBody>
      </p:sp>
      <p:sp>
        <p:nvSpPr>
          <p:cNvPr id="4" name="1 Marcador de contenido"/>
          <p:cNvSpPr>
            <a:spLocks noGrp="1"/>
          </p:cNvSpPr>
          <p:nvPr>
            <p:ph idx="1"/>
          </p:nvPr>
        </p:nvSpPr>
        <p:spPr>
          <a:xfrm>
            <a:off x="457200" y="1214422"/>
            <a:ext cx="8401080" cy="596873"/>
          </a:xfrm>
        </p:spPr>
        <p:txBody>
          <a:bodyPr>
            <a:normAutofit/>
          </a:bodyPr>
          <a:lstStyle/>
          <a:p>
            <a:r>
              <a:rPr lang="es-PE" sz="2400" b="1" dirty="0" smtClean="0"/>
              <a:t>Exportación - general</a:t>
            </a:r>
          </a:p>
          <a:p>
            <a:endParaRPr lang="es-PE" sz="2400" b="1" dirty="0" smtClean="0"/>
          </a:p>
        </p:txBody>
      </p:sp>
      <p:cxnSp>
        <p:nvCxnSpPr>
          <p:cNvPr id="6" name="5 Conector recto de flecha"/>
          <p:cNvCxnSpPr/>
          <p:nvPr/>
        </p:nvCxnSpPr>
        <p:spPr>
          <a:xfrm>
            <a:off x="428596" y="2928934"/>
            <a:ext cx="7715304" cy="158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9" name="8 Llamada rectangular"/>
          <p:cNvSpPr/>
          <p:nvPr/>
        </p:nvSpPr>
        <p:spPr>
          <a:xfrm>
            <a:off x="6469294" y="2016006"/>
            <a:ext cx="857256" cy="627176"/>
          </a:xfrm>
          <a:prstGeom prst="wedgeRectCallout">
            <a:avLst>
              <a:gd name="adj1" fmla="val -20833"/>
              <a:gd name="adj2" fmla="val 8763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ETA</a:t>
            </a:r>
            <a:endParaRPr lang="en-US" dirty="0"/>
          </a:p>
        </p:txBody>
      </p:sp>
      <p:sp>
        <p:nvSpPr>
          <p:cNvPr id="11" name="10 Llamada rectangular"/>
          <p:cNvSpPr/>
          <p:nvPr/>
        </p:nvSpPr>
        <p:spPr>
          <a:xfrm>
            <a:off x="4572000" y="1991866"/>
            <a:ext cx="857256" cy="627176"/>
          </a:xfrm>
          <a:prstGeom prst="wedgeRectCallout">
            <a:avLst>
              <a:gd name="adj1" fmla="val -20833"/>
              <a:gd name="adj2" fmla="val 8763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-48H</a:t>
            </a:r>
            <a:endParaRPr lang="en-US" dirty="0"/>
          </a:p>
        </p:txBody>
      </p:sp>
      <p:sp>
        <p:nvSpPr>
          <p:cNvPr id="13" name="12 Estrella de 32 puntas"/>
          <p:cNvSpPr/>
          <p:nvPr/>
        </p:nvSpPr>
        <p:spPr>
          <a:xfrm>
            <a:off x="5572132" y="2786058"/>
            <a:ext cx="357190" cy="357190"/>
          </a:xfrm>
          <a:prstGeom prst="star32">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13 Llamada rectangular"/>
          <p:cNvSpPr/>
          <p:nvPr/>
        </p:nvSpPr>
        <p:spPr>
          <a:xfrm>
            <a:off x="2714612" y="2000240"/>
            <a:ext cx="857256" cy="627176"/>
          </a:xfrm>
          <a:prstGeom prst="wedgeRectCallout">
            <a:avLst>
              <a:gd name="adj1" fmla="val -20833"/>
              <a:gd name="adj2" fmla="val 8763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-4D</a:t>
            </a:r>
            <a:endParaRPr lang="en-US" dirty="0"/>
          </a:p>
        </p:txBody>
      </p:sp>
      <p:sp>
        <p:nvSpPr>
          <p:cNvPr id="16" name="15 Rectángulo redondeado"/>
          <p:cNvSpPr/>
          <p:nvPr/>
        </p:nvSpPr>
        <p:spPr>
          <a:xfrm>
            <a:off x="4714876" y="3437374"/>
            <a:ext cx="2000264" cy="991758"/>
          </a:xfrm>
          <a:prstGeom prst="roundRect">
            <a:avLst/>
          </a:prstGeom>
        </p:spPr>
        <p:style>
          <a:lnRef idx="0">
            <a:schemeClr val="accent6"/>
          </a:lnRef>
          <a:fillRef idx="3">
            <a:schemeClr val="accent6"/>
          </a:fillRef>
          <a:effectRef idx="3">
            <a:schemeClr val="accent6"/>
          </a:effectRef>
          <a:fontRef idx="minor">
            <a:schemeClr val="lt1"/>
          </a:fontRef>
        </p:style>
        <p:txBody>
          <a:bodyPr tIns="108000" rtlCol="0" anchor="ctr"/>
          <a:lstStyle/>
          <a:p>
            <a:pPr algn="ctr"/>
            <a:endParaRPr lang="es-PE" dirty="0" smtClean="0">
              <a:solidFill>
                <a:schemeClr val="tx1"/>
              </a:solidFill>
            </a:endParaRPr>
          </a:p>
          <a:p>
            <a:pPr algn="ctr"/>
            <a:r>
              <a:rPr lang="es-PE" dirty="0" err="1" smtClean="0">
                <a:solidFill>
                  <a:schemeClr val="tx1"/>
                </a:solidFill>
              </a:rPr>
              <a:t>Cut</a:t>
            </a:r>
            <a:r>
              <a:rPr lang="es-PE" dirty="0" smtClean="0">
                <a:solidFill>
                  <a:schemeClr val="tx1"/>
                </a:solidFill>
              </a:rPr>
              <a:t> Off (Limite) para entrega de carga.</a:t>
            </a:r>
          </a:p>
          <a:p>
            <a:pPr algn="ctr"/>
            <a:endParaRPr lang="es-PE" dirty="0">
              <a:solidFill>
                <a:schemeClr val="tx1"/>
              </a:solidFill>
            </a:endParaRPr>
          </a:p>
        </p:txBody>
      </p:sp>
      <p:cxnSp>
        <p:nvCxnSpPr>
          <p:cNvPr id="18" name="17 Conector angular"/>
          <p:cNvCxnSpPr>
            <a:stCxn id="16" idx="0"/>
            <a:endCxn id="13" idx="2"/>
          </p:cNvCxnSpPr>
          <p:nvPr/>
        </p:nvCxnSpPr>
        <p:spPr>
          <a:xfrm rot="5400000" flipH="1" flipV="1">
            <a:off x="5585804" y="3272452"/>
            <a:ext cx="294126" cy="35719"/>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9 Llamada rectangular"/>
          <p:cNvSpPr/>
          <p:nvPr/>
        </p:nvSpPr>
        <p:spPr>
          <a:xfrm>
            <a:off x="5500694" y="2000240"/>
            <a:ext cx="857256" cy="627176"/>
          </a:xfrm>
          <a:prstGeom prst="wedgeRectCallout">
            <a:avLst>
              <a:gd name="adj1" fmla="val -20833"/>
              <a:gd name="adj2" fmla="val 8763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-24H</a:t>
            </a:r>
            <a:endParaRPr lang="en-US" dirty="0"/>
          </a:p>
        </p:txBody>
      </p:sp>
      <p:sp>
        <p:nvSpPr>
          <p:cNvPr id="20" name="19 Llamada rectangular"/>
          <p:cNvSpPr/>
          <p:nvPr/>
        </p:nvSpPr>
        <p:spPr>
          <a:xfrm>
            <a:off x="7429520" y="2016006"/>
            <a:ext cx="857256" cy="627176"/>
          </a:xfrm>
          <a:prstGeom prst="wedgeRectCallout">
            <a:avLst>
              <a:gd name="adj1" fmla="val -20833"/>
              <a:gd name="adj2" fmla="val 8763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ETD</a:t>
            </a:r>
            <a:endParaRPr lang="en-US" dirty="0"/>
          </a:p>
        </p:txBody>
      </p:sp>
      <p:sp>
        <p:nvSpPr>
          <p:cNvPr id="21" name="20 Estrella de 32 puntas"/>
          <p:cNvSpPr/>
          <p:nvPr/>
        </p:nvSpPr>
        <p:spPr>
          <a:xfrm>
            <a:off x="7143768" y="2786058"/>
            <a:ext cx="357190" cy="357190"/>
          </a:xfrm>
          <a:prstGeom prst="star32">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21 Rectángulo redondeado"/>
          <p:cNvSpPr/>
          <p:nvPr/>
        </p:nvSpPr>
        <p:spPr>
          <a:xfrm>
            <a:off x="6858016" y="3429000"/>
            <a:ext cx="1285884" cy="100013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PE" dirty="0" smtClean="0"/>
              <a:t>Hora de Embarque</a:t>
            </a:r>
            <a:endParaRPr lang="es-PE" dirty="0"/>
          </a:p>
        </p:txBody>
      </p:sp>
      <p:cxnSp>
        <p:nvCxnSpPr>
          <p:cNvPr id="24" name="23 Conector angular"/>
          <p:cNvCxnSpPr>
            <a:stCxn id="22" idx="0"/>
          </p:cNvCxnSpPr>
          <p:nvPr/>
        </p:nvCxnSpPr>
        <p:spPr>
          <a:xfrm rot="16200000" flipV="1">
            <a:off x="7215206" y="3143248"/>
            <a:ext cx="357190" cy="21431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25 Rectángulo redondeado"/>
          <p:cNvSpPr/>
          <p:nvPr/>
        </p:nvSpPr>
        <p:spPr>
          <a:xfrm>
            <a:off x="4786314" y="6000768"/>
            <a:ext cx="2643206" cy="785818"/>
          </a:xfrm>
          <a:prstGeom prst="roundRect">
            <a:avLst/>
          </a:prstGeom>
        </p:spPr>
        <p:style>
          <a:lnRef idx="0">
            <a:schemeClr val="accent5"/>
          </a:lnRef>
          <a:fillRef idx="3">
            <a:schemeClr val="accent5"/>
          </a:fillRef>
          <a:effectRef idx="3">
            <a:schemeClr val="accent5"/>
          </a:effectRef>
          <a:fontRef idx="minor">
            <a:schemeClr val="lt1"/>
          </a:fontRef>
        </p:style>
        <p:txBody>
          <a:bodyPr tIns="108000" rtlCol="0" anchor="ctr"/>
          <a:lstStyle/>
          <a:p>
            <a:pPr algn="ctr"/>
            <a:r>
              <a:rPr lang="es-PE" sz="1600" dirty="0" smtClean="0"/>
              <a:t>Periodo libre de almacenaje según contrato de concesión</a:t>
            </a:r>
          </a:p>
          <a:p>
            <a:pPr algn="ctr"/>
            <a:endParaRPr lang="es-PE" sz="1600" dirty="0"/>
          </a:p>
        </p:txBody>
      </p:sp>
      <p:cxnSp>
        <p:nvCxnSpPr>
          <p:cNvPr id="39" name="38 Conector recto de flecha"/>
          <p:cNvCxnSpPr/>
          <p:nvPr/>
        </p:nvCxnSpPr>
        <p:spPr>
          <a:xfrm rot="5400000" flipH="1" flipV="1">
            <a:off x="7179487" y="4749809"/>
            <a:ext cx="357984" cy="79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1" name="40 Conector recto"/>
          <p:cNvCxnSpPr/>
          <p:nvPr/>
        </p:nvCxnSpPr>
        <p:spPr>
          <a:xfrm>
            <a:off x="4071934" y="4929198"/>
            <a:ext cx="3286148" cy="0"/>
          </a:xfrm>
          <a:prstGeom prst="line">
            <a:avLst/>
          </a:prstGeom>
        </p:spPr>
        <p:style>
          <a:lnRef idx="3">
            <a:schemeClr val="accent1"/>
          </a:lnRef>
          <a:fillRef idx="0">
            <a:schemeClr val="accent1"/>
          </a:fillRef>
          <a:effectRef idx="2">
            <a:schemeClr val="accent1"/>
          </a:effectRef>
          <a:fontRef idx="minor">
            <a:schemeClr val="tx1"/>
          </a:fontRef>
        </p:style>
      </p:cxnSp>
      <p:sp>
        <p:nvSpPr>
          <p:cNvPr id="48" name="47 Rectángulo redondeado"/>
          <p:cNvSpPr/>
          <p:nvPr/>
        </p:nvSpPr>
        <p:spPr>
          <a:xfrm>
            <a:off x="3929058" y="5072074"/>
            <a:ext cx="3509986" cy="509590"/>
          </a:xfrm>
          <a:prstGeom prst="roundRect">
            <a:avLst/>
          </a:prstGeom>
        </p:spPr>
        <p:style>
          <a:lnRef idx="0">
            <a:schemeClr val="accent3"/>
          </a:lnRef>
          <a:fillRef idx="3">
            <a:schemeClr val="accent3"/>
          </a:fillRef>
          <a:effectRef idx="3">
            <a:schemeClr val="accent3"/>
          </a:effectRef>
          <a:fontRef idx="minor">
            <a:schemeClr val="lt1"/>
          </a:fontRef>
        </p:style>
        <p:txBody>
          <a:bodyPr tIns="180000" rtlCol="0" anchor="ctr"/>
          <a:lstStyle/>
          <a:p>
            <a:pPr algn="ctr"/>
            <a:r>
              <a:rPr lang="es-PE" sz="1600" dirty="0" smtClean="0"/>
              <a:t>Periodo libre de almacenaje efectivo</a:t>
            </a:r>
          </a:p>
          <a:p>
            <a:pPr algn="ctr"/>
            <a:endParaRPr lang="es-PE" sz="1600" dirty="0"/>
          </a:p>
        </p:txBody>
      </p:sp>
      <p:cxnSp>
        <p:nvCxnSpPr>
          <p:cNvPr id="52" name="51 Conector recto de flecha"/>
          <p:cNvCxnSpPr/>
          <p:nvPr/>
        </p:nvCxnSpPr>
        <p:spPr>
          <a:xfrm rot="5400000">
            <a:off x="2964645" y="4036223"/>
            <a:ext cx="1928826"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53" name="52 Llamada rectangular"/>
          <p:cNvSpPr/>
          <p:nvPr/>
        </p:nvSpPr>
        <p:spPr>
          <a:xfrm>
            <a:off x="1785918" y="2000240"/>
            <a:ext cx="857256" cy="627176"/>
          </a:xfrm>
          <a:prstGeom prst="wedgeRectCallout">
            <a:avLst>
              <a:gd name="adj1" fmla="val -20833"/>
              <a:gd name="adj2" fmla="val 8763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-5D</a:t>
            </a:r>
            <a:endParaRPr lang="en-US" dirty="0"/>
          </a:p>
        </p:txBody>
      </p:sp>
      <p:cxnSp>
        <p:nvCxnSpPr>
          <p:cNvPr id="55" name="54 Conector recto de flecha"/>
          <p:cNvCxnSpPr/>
          <p:nvPr/>
        </p:nvCxnSpPr>
        <p:spPr>
          <a:xfrm rot="5400000" flipH="1" flipV="1">
            <a:off x="7179487" y="5892817"/>
            <a:ext cx="357984" cy="79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56" name="55 Conector recto de flecha"/>
          <p:cNvCxnSpPr/>
          <p:nvPr/>
        </p:nvCxnSpPr>
        <p:spPr>
          <a:xfrm rot="5400000" flipH="1" flipV="1">
            <a:off x="4606925" y="5893611"/>
            <a:ext cx="357984" cy="79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57" name="56 Rectángulo redondeado"/>
          <p:cNvSpPr/>
          <p:nvPr/>
        </p:nvSpPr>
        <p:spPr>
          <a:xfrm>
            <a:off x="428596" y="5572140"/>
            <a:ext cx="1214446" cy="85725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PE" sz="1600" smtClean="0"/>
              <a:t>Apertura de puertas</a:t>
            </a:r>
            <a:endParaRPr lang="es-PE" sz="1600"/>
          </a:p>
        </p:txBody>
      </p:sp>
      <p:cxnSp>
        <p:nvCxnSpPr>
          <p:cNvPr id="60" name="59 Conector recto de flecha"/>
          <p:cNvCxnSpPr/>
          <p:nvPr/>
        </p:nvCxnSpPr>
        <p:spPr>
          <a:xfrm rot="5400000">
            <a:off x="-107189" y="4321975"/>
            <a:ext cx="2357454"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63" name="62 Rectángulo redondeado"/>
          <p:cNvSpPr/>
          <p:nvPr/>
        </p:nvSpPr>
        <p:spPr>
          <a:xfrm>
            <a:off x="1214414" y="3286124"/>
            <a:ext cx="2571768" cy="1571636"/>
          </a:xfrm>
          <a:prstGeom prst="roundRect">
            <a:avLst/>
          </a:prstGeom>
          <a:solidFill>
            <a:srgbClr val="FFFF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PE" dirty="0" smtClean="0">
                <a:solidFill>
                  <a:schemeClr val="tx1"/>
                </a:solidFill>
              </a:rPr>
              <a:t>Período sujeto a almacenaje (salvo acuerdo especial para </a:t>
            </a:r>
            <a:r>
              <a:rPr lang="es-PE" dirty="0" err="1" smtClean="0">
                <a:solidFill>
                  <a:schemeClr val="tx1"/>
                </a:solidFill>
              </a:rPr>
              <a:t>bookings</a:t>
            </a:r>
            <a:r>
              <a:rPr lang="es-PE" dirty="0" smtClean="0">
                <a:solidFill>
                  <a:schemeClr val="tx1"/>
                </a:solidFill>
              </a:rPr>
              <a:t> muy grandes)</a:t>
            </a:r>
            <a:endParaRPr lang="es-PE" dirty="0">
              <a:solidFill>
                <a:schemeClr val="tx1"/>
              </a:solidFill>
            </a:endParaRPr>
          </a:p>
        </p:txBody>
      </p:sp>
      <p:sp>
        <p:nvSpPr>
          <p:cNvPr id="64" name="63 Estrella de 32 puntas"/>
          <p:cNvSpPr/>
          <p:nvPr/>
        </p:nvSpPr>
        <p:spPr>
          <a:xfrm>
            <a:off x="3714744" y="2786058"/>
            <a:ext cx="357190" cy="357190"/>
          </a:xfrm>
          <a:prstGeom prst="star32">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11 Llamada rectangular"/>
          <p:cNvSpPr/>
          <p:nvPr/>
        </p:nvSpPr>
        <p:spPr>
          <a:xfrm>
            <a:off x="3643306" y="2000240"/>
            <a:ext cx="857256" cy="627176"/>
          </a:xfrm>
          <a:prstGeom prst="wedgeRectCallout">
            <a:avLst>
              <a:gd name="adj1" fmla="val -20833"/>
              <a:gd name="adj2" fmla="val 8763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-72H</a:t>
            </a:r>
            <a:endParaRPr lang="en-US" dirty="0"/>
          </a:p>
        </p:txBody>
      </p:sp>
      <p:sp>
        <p:nvSpPr>
          <p:cNvPr id="65" name="64 Estrella de 32 puntas"/>
          <p:cNvSpPr/>
          <p:nvPr/>
        </p:nvSpPr>
        <p:spPr>
          <a:xfrm>
            <a:off x="928662" y="2857496"/>
            <a:ext cx="357190" cy="357190"/>
          </a:xfrm>
          <a:prstGeom prst="star32">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53 Llamada rectangular"/>
          <p:cNvSpPr/>
          <p:nvPr/>
        </p:nvSpPr>
        <p:spPr>
          <a:xfrm>
            <a:off x="857224" y="2000240"/>
            <a:ext cx="857256" cy="627176"/>
          </a:xfrm>
          <a:prstGeom prst="wedgeRectCallout">
            <a:avLst>
              <a:gd name="adj1" fmla="val -20833"/>
              <a:gd name="adj2" fmla="val 8763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-7D</a:t>
            </a:r>
            <a:endParaRPr lang="en-US" dirty="0"/>
          </a:p>
        </p:txBody>
      </p:sp>
      <p:sp>
        <p:nvSpPr>
          <p:cNvPr id="31" name="30 Rectángulo redondeado"/>
          <p:cNvSpPr/>
          <p:nvPr/>
        </p:nvSpPr>
        <p:spPr>
          <a:xfrm>
            <a:off x="5000628" y="1071546"/>
            <a:ext cx="3143272"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PE" sz="1600" dirty="0" smtClean="0">
                <a:solidFill>
                  <a:schemeClr val="tx1"/>
                </a:solidFill>
              </a:rPr>
              <a:t>Periodo Libre Energía (</a:t>
            </a:r>
            <a:r>
              <a:rPr lang="es-PE" sz="1600" dirty="0" err="1" smtClean="0">
                <a:solidFill>
                  <a:schemeClr val="tx1"/>
                </a:solidFill>
              </a:rPr>
              <a:t>Reefers</a:t>
            </a:r>
            <a:r>
              <a:rPr lang="es-PE" sz="1600" dirty="0" smtClean="0">
                <a:solidFill>
                  <a:schemeClr val="tx1"/>
                </a:solidFill>
              </a:rPr>
              <a:t>) -12 horas antes del </a:t>
            </a:r>
            <a:r>
              <a:rPr lang="es-PE" sz="1600" dirty="0" err="1" smtClean="0">
                <a:solidFill>
                  <a:schemeClr val="tx1"/>
                </a:solidFill>
              </a:rPr>
              <a:t>Cut</a:t>
            </a:r>
            <a:r>
              <a:rPr lang="es-PE" sz="1600" dirty="0" smtClean="0">
                <a:solidFill>
                  <a:schemeClr val="tx1"/>
                </a:solidFill>
              </a:rPr>
              <a:t> Off</a:t>
            </a:r>
            <a:endParaRPr lang="es-PE" sz="1600" dirty="0">
              <a:solidFill>
                <a:schemeClr val="tx1"/>
              </a:solidFill>
            </a:endParaRPr>
          </a:p>
        </p:txBody>
      </p:sp>
      <p:cxnSp>
        <p:nvCxnSpPr>
          <p:cNvPr id="32" name="31 Conector recto de flecha"/>
          <p:cNvCxnSpPr/>
          <p:nvPr/>
        </p:nvCxnSpPr>
        <p:spPr>
          <a:xfrm rot="5400000" flipV="1">
            <a:off x="4853297" y="1746239"/>
            <a:ext cx="357984" cy="873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5" name="34 Conector recto de flecha"/>
          <p:cNvCxnSpPr/>
          <p:nvPr/>
        </p:nvCxnSpPr>
        <p:spPr>
          <a:xfrm rot="5400000" flipV="1">
            <a:off x="7946895" y="1745445"/>
            <a:ext cx="357984" cy="873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57158" y="2743208"/>
            <a:ext cx="8401080" cy="1828800"/>
          </a:xfrm>
        </p:spPr>
        <p:txBody>
          <a:bodyPr>
            <a:normAutofit/>
          </a:bodyPr>
          <a:lstStyle/>
          <a:p>
            <a:pPr marL="457200" indent="-457200" algn="ctr">
              <a:buNone/>
            </a:pPr>
            <a:r>
              <a:rPr lang="es-PE" dirty="0" smtClean="0">
                <a:latin typeface="Arial" pitchFamily="34" charset="0"/>
                <a:cs typeface="Arial" pitchFamily="34" charset="0"/>
              </a:rPr>
              <a:t>Análisis de Escenarios</a:t>
            </a:r>
          </a:p>
          <a:p>
            <a:pPr marL="457200" indent="-457200" algn="ctr">
              <a:buNone/>
            </a:pPr>
            <a:r>
              <a:rPr lang="es-PE" dirty="0" smtClean="0">
                <a:latin typeface="Arial" pitchFamily="34" charset="0"/>
                <a:cs typeface="Arial" pitchFamily="34" charset="0"/>
              </a:rPr>
              <a:t>(“</a:t>
            </a:r>
            <a:r>
              <a:rPr lang="es-PE" i="1" dirty="0" smtClean="0">
                <a:latin typeface="Arial" pitchFamily="34" charset="0"/>
                <a:cs typeface="Arial" pitchFamily="34" charset="0"/>
              </a:rPr>
              <a:t>Total Cost Picture</a:t>
            </a:r>
            <a:r>
              <a:rPr lang="es-PE" dirty="0" smtClean="0">
                <a:latin typeface="Arial" pitchFamily="34" charset="0"/>
                <a:cs typeface="Arial" pitchFamily="34" charset="0"/>
              </a:rPr>
              <a:t>”)</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71403" y="1071539"/>
            <a:ext cx="6791382" cy="4369942"/>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971852" y="1362811"/>
            <a:ext cx="3029304" cy="3637825"/>
          </a:xfrm>
          <a:prstGeom prst="rect">
            <a:avLst/>
          </a:prstGeom>
          <a:noFill/>
          <a:ln w="9525">
            <a:noFill/>
            <a:miter lim="800000"/>
            <a:headEnd/>
            <a:tailEnd/>
          </a:ln>
          <a:effectLst/>
        </p:spPr>
      </p:pic>
      <p:sp>
        <p:nvSpPr>
          <p:cNvPr id="6" name="5 CuadroTexto"/>
          <p:cNvSpPr txBox="1"/>
          <p:nvPr/>
        </p:nvSpPr>
        <p:spPr>
          <a:xfrm>
            <a:off x="1659888" y="344740"/>
            <a:ext cx="7215238" cy="400110"/>
          </a:xfrm>
          <a:prstGeom prst="rect">
            <a:avLst/>
          </a:prstGeom>
          <a:noFill/>
        </p:spPr>
        <p:txBody>
          <a:bodyPr wrap="square" rtlCol="0">
            <a:spAutoFit/>
          </a:bodyPr>
          <a:lstStyle/>
          <a:p>
            <a:pPr algn="r"/>
            <a:r>
              <a:rPr lang="es-PE" sz="2000" b="1" u="sng" dirty="0" smtClean="0">
                <a:solidFill>
                  <a:srgbClr val="FF0000"/>
                </a:solidFill>
              </a:rPr>
              <a:t>El Mercado Empieza a Ajustarse y busca un nuevo equilibrio…</a:t>
            </a:r>
            <a:endParaRPr lang="es-PE" sz="2000" b="1" u="sng" dirty="0">
              <a:solidFill>
                <a:srgbClr val="FF0000"/>
              </a:solidFill>
            </a:endParaRPr>
          </a:p>
        </p:txBody>
      </p:sp>
      <p:pic>
        <p:nvPicPr>
          <p:cNvPr id="1026" name="Picture 2" descr="C:\Users\Otto Bottger\AppData\Local\Microsoft\Windows\Temporary Internet Files\Content.Outlook\Q0DO281D\Enapu.jpg"/>
          <p:cNvPicPr>
            <a:picLocks noChangeAspect="1" noChangeArrowheads="1"/>
          </p:cNvPicPr>
          <p:nvPr/>
        </p:nvPicPr>
        <p:blipFill>
          <a:blip r:embed="rId4" cstate="print"/>
          <a:srcRect/>
          <a:stretch>
            <a:fillRect/>
          </a:stretch>
        </p:blipFill>
        <p:spPr bwMode="auto">
          <a:xfrm>
            <a:off x="3143240" y="3214345"/>
            <a:ext cx="3246577" cy="364365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2214546" y="285728"/>
            <a:ext cx="6429420" cy="461665"/>
          </a:xfrm>
          <a:prstGeom prst="rect">
            <a:avLst/>
          </a:prstGeom>
          <a:noFill/>
        </p:spPr>
        <p:txBody>
          <a:bodyPr wrap="square" rtlCol="0">
            <a:spAutoFit/>
          </a:bodyPr>
          <a:lstStyle/>
          <a:p>
            <a:pPr algn="r"/>
            <a:r>
              <a:rPr lang="es-PE" sz="2400" dirty="0" smtClean="0"/>
              <a:t>Análisis de Costos – Importación (Escenarios)</a:t>
            </a:r>
          </a:p>
        </p:txBody>
      </p:sp>
      <p:pic>
        <p:nvPicPr>
          <p:cNvPr id="2050" name="Picture 2"/>
          <p:cNvPicPr>
            <a:picLocks noChangeAspect="1" noChangeArrowheads="1"/>
          </p:cNvPicPr>
          <p:nvPr/>
        </p:nvPicPr>
        <p:blipFill>
          <a:blip r:embed="rId2" cstate="print"/>
          <a:srcRect/>
          <a:stretch>
            <a:fillRect/>
          </a:stretch>
        </p:blipFill>
        <p:spPr bwMode="auto">
          <a:xfrm>
            <a:off x="928662" y="1142984"/>
            <a:ext cx="7270561" cy="54496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214546" y="285728"/>
            <a:ext cx="6429420" cy="461665"/>
          </a:xfrm>
          <a:prstGeom prst="rect">
            <a:avLst/>
          </a:prstGeom>
          <a:noFill/>
        </p:spPr>
        <p:txBody>
          <a:bodyPr wrap="square" rtlCol="0">
            <a:spAutoFit/>
          </a:bodyPr>
          <a:lstStyle/>
          <a:p>
            <a:pPr algn="r"/>
            <a:r>
              <a:rPr lang="es-PE" sz="2400" dirty="0" smtClean="0"/>
              <a:t>Análisis de Costos – Importación (Escenarios)</a:t>
            </a:r>
          </a:p>
        </p:txBody>
      </p:sp>
      <p:pic>
        <p:nvPicPr>
          <p:cNvPr id="3074" name="Picture 2"/>
          <p:cNvPicPr>
            <a:picLocks noChangeAspect="1" noChangeArrowheads="1"/>
          </p:cNvPicPr>
          <p:nvPr/>
        </p:nvPicPr>
        <p:blipFill>
          <a:blip r:embed="rId2" cstate="print"/>
          <a:srcRect/>
          <a:stretch>
            <a:fillRect/>
          </a:stretch>
        </p:blipFill>
        <p:spPr bwMode="auto">
          <a:xfrm>
            <a:off x="1039067" y="1112490"/>
            <a:ext cx="7050241" cy="55853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47620" y="1268378"/>
            <a:ext cx="4324380" cy="5018142"/>
          </a:xfrm>
        </p:spPr>
        <p:txBody>
          <a:bodyPr>
            <a:normAutofit/>
          </a:bodyPr>
          <a:lstStyle/>
          <a:p>
            <a:r>
              <a:rPr lang="es-PE" sz="2400" dirty="0" smtClean="0">
                <a:solidFill>
                  <a:schemeClr val="tx1">
                    <a:lumMod val="50000"/>
                    <a:lumOff val="50000"/>
                  </a:schemeClr>
                </a:solidFill>
              </a:rPr>
              <a:t>No discriminación</a:t>
            </a:r>
          </a:p>
          <a:p>
            <a:r>
              <a:rPr lang="es-PE" sz="2400" dirty="0" smtClean="0">
                <a:solidFill>
                  <a:schemeClr val="tx1">
                    <a:lumMod val="50000"/>
                    <a:lumOff val="50000"/>
                  </a:schemeClr>
                </a:solidFill>
              </a:rPr>
              <a:t>Transparencia</a:t>
            </a:r>
          </a:p>
          <a:p>
            <a:r>
              <a:rPr lang="es-PE" sz="2400" b="1" dirty="0" smtClean="0"/>
              <a:t>Libre elección</a:t>
            </a:r>
          </a:p>
          <a:p>
            <a:r>
              <a:rPr lang="es-PE" sz="2400" dirty="0" smtClean="0">
                <a:solidFill>
                  <a:schemeClr val="tx1">
                    <a:lumMod val="50000"/>
                    <a:lumOff val="50000"/>
                  </a:schemeClr>
                </a:solidFill>
              </a:rPr>
              <a:t>Regulación</a:t>
            </a:r>
          </a:p>
        </p:txBody>
      </p:sp>
      <p:sp>
        <p:nvSpPr>
          <p:cNvPr id="4" name="3 CuadroTexto"/>
          <p:cNvSpPr txBox="1"/>
          <p:nvPr/>
        </p:nvSpPr>
        <p:spPr>
          <a:xfrm>
            <a:off x="3143240" y="285728"/>
            <a:ext cx="5500726" cy="584775"/>
          </a:xfrm>
          <a:prstGeom prst="rect">
            <a:avLst/>
          </a:prstGeom>
          <a:noFill/>
        </p:spPr>
        <p:txBody>
          <a:bodyPr wrap="square" rtlCol="0">
            <a:spAutoFit/>
          </a:bodyPr>
          <a:lstStyle/>
          <a:p>
            <a:pPr algn="r"/>
            <a:r>
              <a:rPr lang="es-PE" sz="3200" dirty="0" smtClean="0"/>
              <a:t>Principios</a:t>
            </a:r>
            <a:endParaRPr lang="es-PE" sz="3200" dirty="0"/>
          </a:p>
        </p:txBody>
      </p:sp>
      <p:sp>
        <p:nvSpPr>
          <p:cNvPr id="6" name="5 Rectángulo"/>
          <p:cNvSpPr/>
          <p:nvPr/>
        </p:nvSpPr>
        <p:spPr>
          <a:xfrm>
            <a:off x="4572000" y="1257288"/>
            <a:ext cx="4286280" cy="5029232"/>
          </a:xfrm>
          <a:prstGeom prst="rect">
            <a:avLst/>
          </a:prstGeom>
        </p:spPr>
        <p:style>
          <a:lnRef idx="0">
            <a:schemeClr val="accent3"/>
          </a:lnRef>
          <a:fillRef idx="3">
            <a:schemeClr val="accent3"/>
          </a:fillRef>
          <a:effectRef idx="3">
            <a:schemeClr val="accent3"/>
          </a:effectRef>
          <a:fontRef idx="minor">
            <a:schemeClr val="lt1"/>
          </a:fontRef>
        </p:style>
        <p:txBody>
          <a:bodyPr rtlCol="0" anchor="t" anchorCtr="0"/>
          <a:lstStyle/>
          <a:p>
            <a:pPr>
              <a:buFont typeface="Arial" pitchFamily="34" charset="0"/>
              <a:buChar char="•"/>
            </a:pPr>
            <a:r>
              <a:rPr lang="es-PE" sz="2000" dirty="0" smtClean="0">
                <a:solidFill>
                  <a:schemeClr val="tx1"/>
                </a:solidFill>
              </a:rPr>
              <a:t> Hay dos niveles de elección:</a:t>
            </a:r>
          </a:p>
          <a:p>
            <a:pPr lvl="1">
              <a:buFont typeface="Arial" pitchFamily="34" charset="0"/>
              <a:buChar char="•"/>
            </a:pPr>
            <a:r>
              <a:rPr lang="es-PE" sz="2000" b="1" u="sng" dirty="0" smtClean="0">
                <a:solidFill>
                  <a:schemeClr val="tx1"/>
                </a:solidFill>
              </a:rPr>
              <a:t>Elección de la línea naviera</a:t>
            </a:r>
            <a:r>
              <a:rPr lang="es-PE" sz="2000" dirty="0" smtClean="0">
                <a:solidFill>
                  <a:schemeClr val="tx1"/>
                </a:solidFill>
              </a:rPr>
              <a:t> (con escala en Muelle Sur o en ENAPU).</a:t>
            </a:r>
          </a:p>
          <a:p>
            <a:pPr lvl="1"/>
            <a:endParaRPr lang="es-PE" sz="2000" dirty="0" smtClean="0">
              <a:solidFill>
                <a:schemeClr val="tx1"/>
              </a:solidFill>
            </a:endParaRPr>
          </a:p>
          <a:p>
            <a:pPr lvl="1">
              <a:buFont typeface="Arial" pitchFamily="34" charset="0"/>
              <a:buChar char="•"/>
            </a:pPr>
            <a:r>
              <a:rPr lang="es-PE" sz="2000" b="1" i="1" u="sng" dirty="0" smtClean="0">
                <a:solidFill>
                  <a:schemeClr val="tx1"/>
                </a:solidFill>
              </a:rPr>
              <a:t>Elección del Deposito Temporal Aduanero</a:t>
            </a:r>
            <a:r>
              <a:rPr lang="es-PE" sz="2000" i="1" u="sng" dirty="0" smtClean="0">
                <a:solidFill>
                  <a:schemeClr val="tx1"/>
                </a:solidFill>
              </a:rPr>
              <a:t> </a:t>
            </a:r>
            <a:r>
              <a:rPr lang="es-PE" sz="2000" dirty="0" smtClean="0">
                <a:solidFill>
                  <a:schemeClr val="tx1"/>
                </a:solidFill>
              </a:rPr>
              <a:t> donde llevar a cabo el proceso aduanero u otros servicios especiales:  Esto se puede hacer en Muelle Sur o Terminales extra-portuarios, a elección del usuario.</a:t>
            </a:r>
          </a:p>
          <a:p>
            <a:pPr lvl="1"/>
            <a:endParaRPr lang="es-PE" sz="2000" dirty="0" smtClean="0">
              <a:solidFill>
                <a:schemeClr val="tx1"/>
              </a:solidFill>
            </a:endParaRPr>
          </a:p>
          <a:p>
            <a:r>
              <a:rPr lang="es-PE" sz="2000" dirty="0" smtClean="0">
                <a:solidFill>
                  <a:schemeClr val="tx1"/>
                </a:solidFill>
              </a:rPr>
              <a:t> DPWC no cobrará penalidades tipo “re-direccionamiento”, (pero si exigirá se cumpla con procedimientos de Aduana e instrucciones de seguridad de la Línea Naviera (</a:t>
            </a:r>
            <a:r>
              <a:rPr lang="es-PE" sz="2000" i="1" dirty="0" smtClean="0">
                <a:solidFill>
                  <a:schemeClr val="tx1"/>
                </a:solidFill>
              </a:rPr>
              <a:t>BL</a:t>
            </a:r>
            <a:r>
              <a:rPr lang="es-PE" sz="2000" dirty="0" smtClean="0">
                <a:solidFill>
                  <a:schemeClr val="tx1"/>
                </a:solidFill>
              </a:rPr>
              <a:t> </a:t>
            </a:r>
            <a:r>
              <a:rPr lang="es-PE" sz="2000" i="1" dirty="0" err="1" smtClean="0">
                <a:solidFill>
                  <a:schemeClr val="tx1"/>
                </a:solidFill>
              </a:rPr>
              <a:t>Release</a:t>
            </a:r>
            <a:r>
              <a:rPr lang="es-PE" sz="2000" dirty="0" smtClean="0">
                <a:solidFill>
                  <a:schemeClr val="tx1"/>
                </a:solidFill>
              </a:rPr>
              <a:t>).</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214546" y="285728"/>
            <a:ext cx="6429420" cy="461665"/>
          </a:xfrm>
          <a:prstGeom prst="rect">
            <a:avLst/>
          </a:prstGeom>
          <a:noFill/>
        </p:spPr>
        <p:txBody>
          <a:bodyPr wrap="square" rtlCol="0">
            <a:spAutoFit/>
          </a:bodyPr>
          <a:lstStyle/>
          <a:p>
            <a:pPr algn="r"/>
            <a:r>
              <a:rPr lang="es-PE" sz="2400" dirty="0" smtClean="0"/>
              <a:t>Análisis de Costos – Exportación (Escenarios)</a:t>
            </a:r>
          </a:p>
        </p:txBody>
      </p:sp>
      <p:pic>
        <p:nvPicPr>
          <p:cNvPr id="8194" name="Picture 2"/>
          <p:cNvPicPr>
            <a:picLocks noChangeAspect="1" noChangeArrowheads="1"/>
          </p:cNvPicPr>
          <p:nvPr/>
        </p:nvPicPr>
        <p:blipFill>
          <a:blip r:embed="rId2" cstate="print"/>
          <a:srcRect/>
          <a:stretch>
            <a:fillRect/>
          </a:stretch>
        </p:blipFill>
        <p:spPr bwMode="auto">
          <a:xfrm>
            <a:off x="156492" y="1267281"/>
            <a:ext cx="8802760" cy="4842432"/>
          </a:xfrm>
          <a:prstGeom prst="rect">
            <a:avLst/>
          </a:prstGeom>
          <a:noFill/>
          <a:ln w="9525">
            <a:solidFill>
              <a:schemeClr val="accent1"/>
            </a:solid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214546" y="285728"/>
            <a:ext cx="6429420" cy="461665"/>
          </a:xfrm>
          <a:prstGeom prst="rect">
            <a:avLst/>
          </a:prstGeom>
          <a:noFill/>
        </p:spPr>
        <p:txBody>
          <a:bodyPr wrap="square" rtlCol="0">
            <a:spAutoFit/>
          </a:bodyPr>
          <a:lstStyle/>
          <a:p>
            <a:pPr algn="r"/>
            <a:r>
              <a:rPr lang="es-PE" sz="2400" dirty="0" smtClean="0"/>
              <a:t>Análisis de Costos – </a:t>
            </a:r>
            <a:r>
              <a:rPr lang="es-PE" sz="2400" dirty="0" err="1" smtClean="0"/>
              <a:t>Reefer</a:t>
            </a:r>
            <a:r>
              <a:rPr lang="es-PE" sz="2400" dirty="0" smtClean="0"/>
              <a:t> (Escenarios)</a:t>
            </a:r>
          </a:p>
        </p:txBody>
      </p:sp>
      <p:pic>
        <p:nvPicPr>
          <p:cNvPr id="9218" name="Picture 2"/>
          <p:cNvPicPr>
            <a:picLocks noChangeAspect="1" noChangeArrowheads="1"/>
          </p:cNvPicPr>
          <p:nvPr/>
        </p:nvPicPr>
        <p:blipFill>
          <a:blip r:embed="rId2" cstate="print"/>
          <a:srcRect/>
          <a:stretch>
            <a:fillRect/>
          </a:stretch>
        </p:blipFill>
        <p:spPr bwMode="auto">
          <a:xfrm>
            <a:off x="186986" y="1600772"/>
            <a:ext cx="8762148" cy="2886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5000628" y="1101671"/>
            <a:ext cx="3894993" cy="5470601"/>
          </a:xfrm>
          <a:prstGeom prst="rect">
            <a:avLst/>
          </a:prstGeom>
          <a:noFill/>
          <a:ln w="9525">
            <a:noFill/>
            <a:miter lim="800000"/>
            <a:headEnd/>
            <a:tailEnd/>
          </a:ln>
          <a:effectLst/>
        </p:spPr>
      </p:pic>
      <p:sp>
        <p:nvSpPr>
          <p:cNvPr id="7" name="6 Rectángulo"/>
          <p:cNvSpPr/>
          <p:nvPr/>
        </p:nvSpPr>
        <p:spPr>
          <a:xfrm>
            <a:off x="244776" y="3668160"/>
            <a:ext cx="3571900" cy="3046988"/>
          </a:xfrm>
          <a:prstGeom prst="rect">
            <a:avLst/>
          </a:prstGeom>
        </p:spPr>
        <p:txBody>
          <a:bodyPr wrap="square">
            <a:spAutoFit/>
          </a:bodyPr>
          <a:lstStyle/>
          <a:p>
            <a:r>
              <a:rPr lang="es-PE" sz="1600" dirty="0" smtClean="0"/>
              <a:t>Estimamos que el 70% - 80% de la carga en Callao podría ser atendida directamente en el puerto (en Valparaíso es 85%). La zona intermedia podría acomodar ambos tipos de operación (portuaria &amp; extra-portuaria) indistintamente, dependiendo del perfil de la carga o del cliente. La carga que requiere periodos extensos de almacenaje, y/o servicios logísticos complejos de valor agregado, buscaría opciones operativas extra-portuarias.</a:t>
            </a:r>
            <a:endParaRPr lang="en-US" sz="1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Marcador de contenido"/>
          <p:cNvSpPr>
            <a:spLocks noGrp="1"/>
          </p:cNvSpPr>
          <p:nvPr>
            <p:ph sz="quarter" idx="4"/>
          </p:nvPr>
        </p:nvSpPr>
        <p:spPr>
          <a:xfrm>
            <a:off x="4572000" y="1643050"/>
            <a:ext cx="4429156" cy="4643470"/>
          </a:xfrm>
          <a:ln/>
        </p:spPr>
        <p:style>
          <a:lnRef idx="0">
            <a:schemeClr val="accent3"/>
          </a:lnRef>
          <a:fillRef idx="3">
            <a:schemeClr val="accent3"/>
          </a:fillRef>
          <a:effectRef idx="3">
            <a:schemeClr val="accent3"/>
          </a:effectRef>
          <a:fontRef idx="minor">
            <a:schemeClr val="lt1"/>
          </a:fontRef>
        </p:style>
        <p:txBody>
          <a:bodyPr>
            <a:noAutofit/>
          </a:bodyPr>
          <a:lstStyle/>
          <a:p>
            <a:r>
              <a:rPr lang="es-PE" sz="1400" b="1" u="sng" dirty="0" smtClean="0"/>
              <a:t>Estrictos controles de Acceso al Terminal:  </a:t>
            </a:r>
            <a:r>
              <a:rPr lang="es-PE" sz="1400" dirty="0" smtClean="0"/>
              <a:t>Únicamente personal de DPW Callao en labores de estiba (mono-operador).</a:t>
            </a:r>
          </a:p>
          <a:p>
            <a:r>
              <a:rPr lang="es-PE" sz="1400" b="1" u="sng" dirty="0" smtClean="0"/>
              <a:t>ISO 28000:2007</a:t>
            </a:r>
            <a:r>
              <a:rPr lang="es-PE" sz="1400" b="1" dirty="0" smtClean="0"/>
              <a:t>: </a:t>
            </a:r>
            <a:r>
              <a:rPr lang="es-PE" sz="1400" dirty="0" smtClean="0"/>
              <a:t>Política global de DPW nos obliga a certificar Muelle Sur con  ISO 28000 (se espera dentro de 12 meses de inicio de operación).</a:t>
            </a:r>
          </a:p>
          <a:p>
            <a:r>
              <a:rPr lang="es-PE" sz="1400" b="1" u="sng" dirty="0" smtClean="0"/>
              <a:t>ISPS (PBIP):</a:t>
            </a:r>
            <a:r>
              <a:rPr lang="es-PE" sz="1400" dirty="0" smtClean="0"/>
              <a:t> Código internacional de seguridad portuaria regulado por APN.</a:t>
            </a:r>
          </a:p>
          <a:p>
            <a:r>
              <a:rPr lang="es-PE" sz="1400" b="1" u="sng" dirty="0" smtClean="0"/>
              <a:t>C-TPAT (</a:t>
            </a:r>
            <a:r>
              <a:rPr lang="es-PE" sz="1400" dirty="0" err="1" smtClean="0"/>
              <a:t>Customs-Trade</a:t>
            </a:r>
            <a:r>
              <a:rPr lang="es-PE" sz="1400" dirty="0" smtClean="0"/>
              <a:t> </a:t>
            </a:r>
            <a:r>
              <a:rPr lang="es-PE" sz="1400" dirty="0" err="1" smtClean="0"/>
              <a:t>Partnership</a:t>
            </a:r>
            <a:r>
              <a:rPr lang="es-PE" sz="1400" dirty="0" smtClean="0"/>
              <a:t> </a:t>
            </a:r>
            <a:r>
              <a:rPr lang="es-PE" sz="1400" dirty="0" err="1" smtClean="0"/>
              <a:t>Against</a:t>
            </a:r>
            <a:r>
              <a:rPr lang="es-PE" sz="1400" dirty="0" smtClean="0"/>
              <a:t> </a:t>
            </a:r>
            <a:r>
              <a:rPr lang="es-PE" sz="1400" dirty="0" err="1" smtClean="0"/>
              <a:t>Terrorism</a:t>
            </a:r>
            <a:r>
              <a:rPr lang="es-PE" sz="1400" dirty="0" smtClean="0"/>
              <a:t>): cumplimiento al 100% por política corporativa.</a:t>
            </a:r>
          </a:p>
          <a:p>
            <a:r>
              <a:rPr lang="es-PE" sz="1400" b="1" u="sng" dirty="0" smtClean="0"/>
              <a:t>BASC:</a:t>
            </a:r>
            <a:r>
              <a:rPr lang="es-PE" sz="1400" u="sng" dirty="0" smtClean="0"/>
              <a:t> </a:t>
            </a:r>
            <a:r>
              <a:rPr lang="es-PE" sz="1400" dirty="0" smtClean="0"/>
              <a:t>solicitaremos  certificación BASC apenas iniciemos operaciones (meta: dentro de 12 meses).</a:t>
            </a:r>
          </a:p>
          <a:p>
            <a:r>
              <a:rPr lang="es-PE" sz="1400" dirty="0" smtClean="0"/>
              <a:t>CSI (</a:t>
            </a:r>
            <a:r>
              <a:rPr lang="es-PE" sz="1400" dirty="0" err="1" smtClean="0"/>
              <a:t>Container</a:t>
            </a:r>
            <a:r>
              <a:rPr lang="es-PE" sz="1400" dirty="0" smtClean="0"/>
              <a:t> Security </a:t>
            </a:r>
            <a:r>
              <a:rPr lang="es-PE" sz="1400" dirty="0" err="1" smtClean="0"/>
              <a:t>Initiative</a:t>
            </a:r>
            <a:r>
              <a:rPr lang="es-PE" sz="1400" dirty="0" smtClean="0"/>
              <a:t>): Buscaremos en el futuro próximo (12-18 meses) certificación CSI, que implica presencia de la aduana americana en el terminal.</a:t>
            </a:r>
          </a:p>
          <a:p>
            <a:r>
              <a:rPr lang="es-PE" sz="1400" dirty="0" smtClean="0"/>
              <a:t>COLABORACION PERMANENTE Y AL 100%  con las autoridades peruanas para el control de contrabando y trafico ilegal.</a:t>
            </a:r>
            <a:endParaRPr lang="es-PE" sz="1400" dirty="0"/>
          </a:p>
        </p:txBody>
      </p:sp>
      <p:sp>
        <p:nvSpPr>
          <p:cNvPr id="4100" name="Text Box 1029"/>
          <p:cNvSpPr txBox="1">
            <a:spLocks noChangeArrowheads="1"/>
          </p:cNvSpPr>
          <p:nvPr/>
        </p:nvSpPr>
        <p:spPr bwMode="auto">
          <a:xfrm>
            <a:off x="373627" y="6338372"/>
            <a:ext cx="184731" cy="369332"/>
          </a:xfrm>
          <a:prstGeom prst="rect">
            <a:avLst/>
          </a:prstGeom>
          <a:noFill/>
          <a:ln w="12700">
            <a:noFill/>
            <a:miter lim="800000"/>
            <a:headEnd/>
            <a:tailEnd/>
          </a:ln>
        </p:spPr>
        <p:txBody>
          <a:bodyPr wrap="none" anchor="ctr">
            <a:spAutoFit/>
          </a:bodyPr>
          <a:lstStyle/>
          <a:p>
            <a:pPr algn="ctr"/>
            <a:endParaRPr lang="en-GB">
              <a:latin typeface="Times New Roman" pitchFamily="18" charset="0"/>
            </a:endParaRPr>
          </a:p>
        </p:txBody>
      </p:sp>
      <p:sp>
        <p:nvSpPr>
          <p:cNvPr id="4101" name="Text Box 1033"/>
          <p:cNvSpPr txBox="1">
            <a:spLocks noChangeArrowheads="1"/>
          </p:cNvSpPr>
          <p:nvPr/>
        </p:nvSpPr>
        <p:spPr bwMode="auto">
          <a:xfrm>
            <a:off x="419835" y="6290083"/>
            <a:ext cx="269626" cy="276999"/>
          </a:xfrm>
          <a:prstGeom prst="rect">
            <a:avLst/>
          </a:prstGeom>
          <a:noFill/>
          <a:ln w="12700">
            <a:noFill/>
            <a:miter lim="800000"/>
            <a:headEnd/>
            <a:tailEnd/>
          </a:ln>
        </p:spPr>
        <p:txBody>
          <a:bodyPr wrap="none" anchor="ctr">
            <a:spAutoFit/>
          </a:bodyPr>
          <a:lstStyle/>
          <a:p>
            <a:pPr algn="ctr"/>
            <a:fld id="{DD89215F-FF53-461F-BB30-EB43F1A6AB39}" type="slidenum">
              <a:rPr lang="ar-SA" sz="1200">
                <a:solidFill>
                  <a:schemeClr val="bg1"/>
                </a:solidFill>
                <a:cs typeface="Arial" charset="0"/>
              </a:rPr>
              <a:pPr algn="ctr"/>
              <a:t>23</a:t>
            </a:fld>
            <a:endParaRPr lang="en-US" sz="1200">
              <a:solidFill>
                <a:schemeClr val="bg1"/>
              </a:solidFill>
            </a:endParaRPr>
          </a:p>
        </p:txBody>
      </p:sp>
      <p:sp>
        <p:nvSpPr>
          <p:cNvPr id="12" name="11 Marcador de texto"/>
          <p:cNvSpPr>
            <a:spLocks noGrp="1"/>
          </p:cNvSpPr>
          <p:nvPr>
            <p:ph type="body" idx="1"/>
          </p:nvPr>
        </p:nvSpPr>
        <p:spPr>
          <a:xfrm>
            <a:off x="1142976" y="6357958"/>
            <a:ext cx="7858180" cy="428628"/>
          </a:xfrm>
          <a:solidFill>
            <a:srgbClr val="FFFF00"/>
          </a:solidFill>
          <a:ln/>
        </p:spPr>
        <p:style>
          <a:lnRef idx="0">
            <a:schemeClr val="accent3"/>
          </a:lnRef>
          <a:fillRef idx="3">
            <a:schemeClr val="accent3"/>
          </a:fillRef>
          <a:effectRef idx="3">
            <a:schemeClr val="accent3"/>
          </a:effectRef>
          <a:fontRef idx="minor">
            <a:schemeClr val="lt1"/>
          </a:fontRef>
        </p:style>
        <p:txBody>
          <a:bodyPr anchor="ctr">
            <a:noAutofit/>
          </a:bodyPr>
          <a:lstStyle/>
          <a:p>
            <a:pPr algn="just">
              <a:lnSpc>
                <a:spcPct val="100000"/>
              </a:lnSpc>
            </a:pPr>
            <a:r>
              <a:rPr lang="es-PE" sz="1600" dirty="0" smtClean="0">
                <a:solidFill>
                  <a:schemeClr val="tx1"/>
                </a:solidFill>
              </a:rPr>
              <a:t>NUESTRA META: </a:t>
            </a:r>
            <a:r>
              <a:rPr lang="es-PE" sz="1400" b="0" dirty="0" smtClean="0">
                <a:solidFill>
                  <a:schemeClr val="tx1"/>
                </a:solidFill>
              </a:rPr>
              <a:t>en el futuro inmediato, Muelle Sur será un referente de seguridad en Latino América.</a:t>
            </a:r>
          </a:p>
        </p:txBody>
      </p:sp>
      <p:sp>
        <p:nvSpPr>
          <p:cNvPr id="13" name="Rectangle 1026"/>
          <p:cNvSpPr txBox="1">
            <a:spLocks noChangeArrowheads="1"/>
          </p:cNvSpPr>
          <p:nvPr/>
        </p:nvSpPr>
        <p:spPr bwMode="auto">
          <a:xfrm>
            <a:off x="316523" y="1184276"/>
            <a:ext cx="8557846" cy="530212"/>
          </a:xfrm>
          <a:prstGeom prst="rect">
            <a:avLst/>
          </a:prstGeom>
          <a:noFill/>
          <a:ln algn="ctr">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s-PE" sz="2000" b="1" i="1" u="sng" kern="0" dirty="0" smtClean="0">
                <a:latin typeface="Arial" charset="0"/>
                <a:ea typeface="+mj-ea"/>
                <a:cs typeface="+mj-cs"/>
              </a:rPr>
              <a:t>Buscamos Los Más Altos Estándares de Seguridad Para Su Carga</a:t>
            </a:r>
            <a:endParaRPr kumimoji="0" lang="es-PE" sz="2000" b="1" i="1" u="sng" strike="noStrike" kern="0" cap="none" spc="0" normalizeH="0" baseline="0" dirty="0" smtClean="0">
              <a:ln>
                <a:noFill/>
              </a:ln>
              <a:effectLst/>
              <a:uLnTx/>
              <a:uFillTx/>
              <a:latin typeface="Arial" charset="0"/>
              <a:ea typeface="+mj-ea"/>
              <a:cs typeface="+mj-cs"/>
            </a:endParaRPr>
          </a:p>
        </p:txBody>
      </p:sp>
      <p:sp>
        <p:nvSpPr>
          <p:cNvPr id="17" name="16 Estrella de 32 puntas"/>
          <p:cNvSpPr/>
          <p:nvPr/>
        </p:nvSpPr>
        <p:spPr bwMode="auto">
          <a:xfrm>
            <a:off x="35169" y="4286256"/>
            <a:ext cx="1965063" cy="2020878"/>
          </a:xfrm>
          <a:prstGeom prst="star32">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effectLst/>
                <a:latin typeface="+mj-lt"/>
                <a:cs typeface="Times New Roman" pitchFamily="18" charset="0"/>
              </a:rPr>
              <a:t>100% </a:t>
            </a:r>
            <a:r>
              <a:rPr kumimoji="0" lang="es-PE" sz="1600" b="1" i="0" u="none" strike="noStrike" cap="none" normalizeH="0" baseline="0" dirty="0" smtClean="0">
                <a:ln>
                  <a:noFill/>
                </a:ln>
                <a:effectLst/>
                <a:latin typeface="+mj-lt"/>
                <a:cs typeface="Times New Roman" pitchFamily="18" charset="0"/>
              </a:rPr>
              <a:t>pensando en </a:t>
            </a:r>
            <a:r>
              <a:rPr kumimoji="0" lang="en-US" sz="1600" b="1" i="0" u="none" strike="noStrike" cap="none" normalizeH="0" dirty="0" smtClean="0">
                <a:ln>
                  <a:noFill/>
                </a:ln>
                <a:effectLst/>
                <a:latin typeface="+mj-lt"/>
                <a:cs typeface="Times New Roman" pitchFamily="18" charset="0"/>
              </a:rPr>
              <a:t>los TLC!!</a:t>
            </a:r>
            <a:endParaRPr kumimoji="0" lang="en-US" sz="1600" b="1" i="0" u="none" strike="noStrike" cap="none" normalizeH="0" baseline="0" dirty="0" smtClean="0">
              <a:ln>
                <a:noFill/>
              </a:ln>
              <a:effectLst/>
              <a:latin typeface="+mj-lt"/>
              <a:cs typeface="Times New Roman" pitchFamily="18" charset="0"/>
            </a:endParaRPr>
          </a:p>
        </p:txBody>
      </p:sp>
      <p:sp>
        <p:nvSpPr>
          <p:cNvPr id="15" name="14 Título"/>
          <p:cNvSpPr>
            <a:spLocks noGrp="1"/>
          </p:cNvSpPr>
          <p:nvPr>
            <p:ph type="title"/>
          </p:nvPr>
        </p:nvSpPr>
        <p:spPr/>
        <p:txBody>
          <a:bodyPr/>
          <a:lstStyle/>
          <a:p>
            <a:pPr algn="r"/>
            <a:r>
              <a:rPr lang="es-PE" dirty="0" smtClean="0"/>
              <a:t>Muelle Sur : Seguridad</a:t>
            </a:r>
            <a:endParaRPr lang="es-PE" dirty="0"/>
          </a:p>
        </p:txBody>
      </p:sp>
      <p:pic>
        <p:nvPicPr>
          <p:cNvPr id="7170" name="Picture 2" descr="C-TPAT logo"/>
          <p:cNvPicPr>
            <a:picLocks noChangeAspect="1" noChangeArrowheads="1"/>
          </p:cNvPicPr>
          <p:nvPr/>
        </p:nvPicPr>
        <p:blipFill>
          <a:blip r:embed="rId3" cstate="print"/>
          <a:srcRect/>
          <a:stretch>
            <a:fillRect/>
          </a:stretch>
        </p:blipFill>
        <p:spPr bwMode="auto">
          <a:xfrm>
            <a:off x="285720" y="1785926"/>
            <a:ext cx="2775868" cy="1143008"/>
          </a:xfrm>
          <a:prstGeom prst="rect">
            <a:avLst/>
          </a:prstGeom>
          <a:noFill/>
        </p:spPr>
      </p:pic>
      <p:pic>
        <p:nvPicPr>
          <p:cNvPr id="7172" name="Picture 4" descr="Ver imagen en tamaño completo"/>
          <p:cNvPicPr>
            <a:picLocks noChangeAspect="1" noChangeArrowheads="1"/>
          </p:cNvPicPr>
          <p:nvPr/>
        </p:nvPicPr>
        <p:blipFill>
          <a:blip r:embed="rId4" cstate="print"/>
          <a:srcRect/>
          <a:stretch>
            <a:fillRect/>
          </a:stretch>
        </p:blipFill>
        <p:spPr bwMode="auto">
          <a:xfrm>
            <a:off x="214282" y="3071810"/>
            <a:ext cx="1863809" cy="1285884"/>
          </a:xfrm>
          <a:prstGeom prst="rect">
            <a:avLst/>
          </a:prstGeom>
          <a:noFill/>
        </p:spPr>
      </p:pic>
      <p:pic>
        <p:nvPicPr>
          <p:cNvPr id="7174" name="Picture 6" descr="Ver imagen en tamaño completo"/>
          <p:cNvPicPr>
            <a:picLocks noChangeAspect="1" noChangeArrowheads="1"/>
          </p:cNvPicPr>
          <p:nvPr/>
        </p:nvPicPr>
        <p:blipFill>
          <a:blip r:embed="rId5" cstate="print"/>
          <a:srcRect/>
          <a:stretch>
            <a:fillRect/>
          </a:stretch>
        </p:blipFill>
        <p:spPr bwMode="auto">
          <a:xfrm>
            <a:off x="2926672" y="2571744"/>
            <a:ext cx="1502452" cy="1285884"/>
          </a:xfrm>
          <a:prstGeom prst="rect">
            <a:avLst/>
          </a:prstGeom>
          <a:noFill/>
        </p:spPr>
      </p:pic>
      <p:pic>
        <p:nvPicPr>
          <p:cNvPr id="7176" name="Picture 8" descr="Ver imagen en tamaño completo"/>
          <p:cNvPicPr>
            <a:picLocks noChangeAspect="1" noChangeArrowheads="1"/>
          </p:cNvPicPr>
          <p:nvPr/>
        </p:nvPicPr>
        <p:blipFill>
          <a:blip r:embed="rId6" cstate="print"/>
          <a:srcRect/>
          <a:stretch>
            <a:fillRect/>
          </a:stretch>
        </p:blipFill>
        <p:spPr bwMode="auto">
          <a:xfrm>
            <a:off x="2502028" y="4286256"/>
            <a:ext cx="1569906" cy="178595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Marcador de contenido"/>
          <p:cNvSpPr>
            <a:spLocks noGrp="1"/>
          </p:cNvSpPr>
          <p:nvPr>
            <p:ph sz="quarter" idx="4"/>
          </p:nvPr>
        </p:nvSpPr>
        <p:spPr>
          <a:xfrm>
            <a:off x="4607170" y="1781175"/>
            <a:ext cx="4278923" cy="4219593"/>
          </a:xfrm>
          <a:ln/>
        </p:spPr>
        <p:style>
          <a:lnRef idx="0">
            <a:schemeClr val="accent3"/>
          </a:lnRef>
          <a:fillRef idx="3">
            <a:schemeClr val="accent3"/>
          </a:fillRef>
          <a:effectRef idx="3">
            <a:schemeClr val="accent3"/>
          </a:effectRef>
          <a:fontRef idx="minor">
            <a:schemeClr val="lt1"/>
          </a:fontRef>
        </p:style>
        <p:txBody>
          <a:bodyPr>
            <a:normAutofit lnSpcReduction="10000"/>
          </a:bodyPr>
          <a:lstStyle/>
          <a:p>
            <a:r>
              <a:rPr lang="es-PE" sz="1400" b="1" u="sng" dirty="0" smtClean="0"/>
              <a:t>Una sola parada</a:t>
            </a:r>
            <a:r>
              <a:rPr lang="es-PE" sz="1400" dirty="0" smtClean="0"/>
              <a:t>: presencia permanente de Especialistas (“vistas”) de Aduana, e Inspectores de SENASA para agilizar el despacho. Bancos y “Business Center” con acceso a internet, fax, copiadora, etc. para facilitar el trabajo del agente de aduana. Moderno y eficiente proceso de Servicio al Cliente.</a:t>
            </a:r>
          </a:p>
          <a:p>
            <a:r>
              <a:rPr lang="es-PE" sz="1400" b="1" u="sng" dirty="0" smtClean="0"/>
              <a:t>Acceso directo a la carga</a:t>
            </a:r>
            <a:r>
              <a:rPr lang="es-PE" sz="1400" b="1" dirty="0" smtClean="0"/>
              <a:t>: </a:t>
            </a:r>
            <a:r>
              <a:rPr lang="es-PE" sz="1400" dirty="0" smtClean="0"/>
              <a:t>La mercadería de Importación podrá ser </a:t>
            </a:r>
            <a:r>
              <a:rPr lang="es-PE" sz="1400" u="sng" dirty="0" smtClean="0"/>
              <a:t>RETIRADA DIRECTAMENTE</a:t>
            </a:r>
            <a:r>
              <a:rPr lang="es-PE" sz="1400" dirty="0" smtClean="0"/>
              <a:t> del puerto y la mercadería de exportación podrá </a:t>
            </a:r>
            <a:r>
              <a:rPr lang="es-PE" sz="1400" u="sng" dirty="0" smtClean="0"/>
              <a:t>ser ENTREGADA DIRECTAMENTE</a:t>
            </a:r>
            <a:r>
              <a:rPr lang="es-PE" sz="1400" dirty="0" smtClean="0"/>
              <a:t> en el puerto, </a:t>
            </a:r>
            <a:r>
              <a:rPr lang="es-PE" sz="1400" u="sng" dirty="0" smtClean="0"/>
              <a:t>sin necesidad de utilizar un deposito extra portuario</a:t>
            </a:r>
            <a:r>
              <a:rPr lang="es-PE" sz="1400" dirty="0" smtClean="0"/>
              <a:t> generando ahorros en la cadena logística.</a:t>
            </a:r>
          </a:p>
          <a:p>
            <a:r>
              <a:rPr lang="es-PE" sz="1400" b="1" u="sng" dirty="0" smtClean="0"/>
              <a:t>Amplia capacidad operativa:</a:t>
            </a:r>
            <a:r>
              <a:rPr lang="es-PE" sz="1400" dirty="0" smtClean="0"/>
              <a:t> Área de aforos con capacidad para inspeccionar hasta  300 contenedores de 40’ por vez (hasta 3 veces x día).</a:t>
            </a:r>
          </a:p>
          <a:p>
            <a:r>
              <a:rPr lang="es-PE" sz="1400" b="1" u="sng" dirty="0" smtClean="0"/>
              <a:t>Proceso operativo 100% computarizado</a:t>
            </a:r>
            <a:r>
              <a:rPr lang="es-PE" sz="1400" dirty="0" smtClean="0"/>
              <a:t>, con acceso a servicios e información vía Web.</a:t>
            </a:r>
          </a:p>
          <a:p>
            <a:r>
              <a:rPr lang="es-PE" sz="1400" b="1" u="sng" dirty="0" smtClean="0"/>
              <a:t>Reglas Claras y tarifas transparentes </a:t>
            </a:r>
            <a:r>
              <a:rPr lang="es-PE" sz="1400" dirty="0" smtClean="0"/>
              <a:t>con regulación OSITRAN.</a:t>
            </a:r>
          </a:p>
          <a:p>
            <a:pPr>
              <a:buNone/>
            </a:pPr>
            <a:endParaRPr lang="es-PE" sz="1400" dirty="0"/>
          </a:p>
        </p:txBody>
      </p:sp>
      <p:sp>
        <p:nvSpPr>
          <p:cNvPr id="4100" name="Text Box 1029"/>
          <p:cNvSpPr txBox="1">
            <a:spLocks noChangeArrowheads="1"/>
          </p:cNvSpPr>
          <p:nvPr/>
        </p:nvSpPr>
        <p:spPr bwMode="auto">
          <a:xfrm>
            <a:off x="373627" y="6338372"/>
            <a:ext cx="184731" cy="369332"/>
          </a:xfrm>
          <a:prstGeom prst="rect">
            <a:avLst/>
          </a:prstGeom>
          <a:noFill/>
          <a:ln w="12700">
            <a:noFill/>
            <a:miter lim="800000"/>
            <a:headEnd/>
            <a:tailEnd/>
          </a:ln>
        </p:spPr>
        <p:txBody>
          <a:bodyPr wrap="none" anchor="ctr">
            <a:spAutoFit/>
          </a:bodyPr>
          <a:lstStyle/>
          <a:p>
            <a:pPr algn="ctr"/>
            <a:endParaRPr lang="en-GB">
              <a:latin typeface="Times New Roman" pitchFamily="18" charset="0"/>
            </a:endParaRPr>
          </a:p>
        </p:txBody>
      </p:sp>
      <p:sp>
        <p:nvSpPr>
          <p:cNvPr id="4101" name="Text Box 1033"/>
          <p:cNvSpPr txBox="1">
            <a:spLocks noChangeArrowheads="1"/>
          </p:cNvSpPr>
          <p:nvPr/>
        </p:nvSpPr>
        <p:spPr bwMode="auto">
          <a:xfrm>
            <a:off x="419835" y="6290083"/>
            <a:ext cx="269626" cy="276999"/>
          </a:xfrm>
          <a:prstGeom prst="rect">
            <a:avLst/>
          </a:prstGeom>
          <a:noFill/>
          <a:ln w="12700">
            <a:noFill/>
            <a:miter lim="800000"/>
            <a:headEnd/>
            <a:tailEnd/>
          </a:ln>
        </p:spPr>
        <p:txBody>
          <a:bodyPr wrap="none" anchor="ctr">
            <a:spAutoFit/>
          </a:bodyPr>
          <a:lstStyle/>
          <a:p>
            <a:pPr algn="ctr"/>
            <a:fld id="{DD89215F-FF53-461F-BB30-EB43F1A6AB39}" type="slidenum">
              <a:rPr lang="ar-SA" sz="1200">
                <a:solidFill>
                  <a:schemeClr val="bg1"/>
                </a:solidFill>
                <a:cs typeface="Arial" charset="0"/>
              </a:rPr>
              <a:pPr algn="ctr"/>
              <a:t>24</a:t>
            </a:fld>
            <a:endParaRPr lang="en-US" sz="1200">
              <a:solidFill>
                <a:schemeClr val="bg1"/>
              </a:solidFill>
            </a:endParaRPr>
          </a:p>
        </p:txBody>
      </p:sp>
      <p:sp>
        <p:nvSpPr>
          <p:cNvPr id="12" name="11 Marcador de texto"/>
          <p:cNvSpPr>
            <a:spLocks noGrp="1"/>
          </p:cNvSpPr>
          <p:nvPr>
            <p:ph type="body" idx="1"/>
          </p:nvPr>
        </p:nvSpPr>
        <p:spPr>
          <a:xfrm>
            <a:off x="4595446" y="6072206"/>
            <a:ext cx="4290646" cy="603232"/>
          </a:xfrm>
          <a:solidFill>
            <a:srgbClr val="FFFF00"/>
          </a:solidFill>
          <a:ln/>
        </p:spPr>
        <p:style>
          <a:lnRef idx="0">
            <a:schemeClr val="accent3"/>
          </a:lnRef>
          <a:fillRef idx="3">
            <a:schemeClr val="accent3"/>
          </a:fillRef>
          <a:effectRef idx="3">
            <a:schemeClr val="accent3"/>
          </a:effectRef>
          <a:fontRef idx="minor">
            <a:schemeClr val="lt1"/>
          </a:fontRef>
        </p:style>
        <p:txBody>
          <a:bodyPr anchor="ctr">
            <a:noAutofit/>
          </a:bodyPr>
          <a:lstStyle/>
          <a:p>
            <a:pPr algn="ctr">
              <a:lnSpc>
                <a:spcPct val="100000"/>
              </a:lnSpc>
            </a:pPr>
            <a:r>
              <a:rPr lang="es-PE" sz="1600" dirty="0" smtClean="0">
                <a:solidFill>
                  <a:schemeClr val="tx1"/>
                </a:solidFill>
              </a:rPr>
              <a:t>Atención y despachos “24/7” </a:t>
            </a:r>
            <a:r>
              <a:rPr lang="es-PE" sz="1600" u="sng" dirty="0" smtClean="0">
                <a:solidFill>
                  <a:schemeClr val="tx1"/>
                </a:solidFill>
              </a:rPr>
              <a:t>sin</a:t>
            </a:r>
            <a:r>
              <a:rPr lang="es-PE" sz="1600" dirty="0" smtClean="0">
                <a:solidFill>
                  <a:schemeClr val="tx1"/>
                </a:solidFill>
              </a:rPr>
              <a:t> costo adicional</a:t>
            </a:r>
          </a:p>
          <a:p>
            <a:pPr algn="ctr">
              <a:lnSpc>
                <a:spcPct val="100000"/>
              </a:lnSpc>
            </a:pPr>
            <a:r>
              <a:rPr lang="es-PE" sz="1000" dirty="0" smtClean="0">
                <a:solidFill>
                  <a:schemeClr val="tx1"/>
                </a:solidFill>
              </a:rPr>
              <a:t>(no se cobrara horas extra o servicio extraordinario)</a:t>
            </a:r>
          </a:p>
        </p:txBody>
      </p:sp>
      <p:sp>
        <p:nvSpPr>
          <p:cNvPr id="13" name="Rectangle 1026"/>
          <p:cNvSpPr txBox="1">
            <a:spLocks noChangeArrowheads="1"/>
          </p:cNvSpPr>
          <p:nvPr/>
        </p:nvSpPr>
        <p:spPr bwMode="auto">
          <a:xfrm>
            <a:off x="316523" y="1184276"/>
            <a:ext cx="8557846" cy="530212"/>
          </a:xfrm>
          <a:prstGeom prst="rect">
            <a:avLst/>
          </a:prstGeom>
          <a:noFill/>
          <a:ln algn="ctr">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s-PE" sz="2000" b="1" i="1" u="sng" kern="0" dirty="0" smtClean="0">
                <a:latin typeface="Arial" charset="0"/>
                <a:ea typeface="+mj-ea"/>
                <a:cs typeface="+mj-cs"/>
              </a:rPr>
              <a:t>Mejoras en la Operatividad </a:t>
            </a:r>
            <a:r>
              <a:rPr lang="es-PE" sz="2000" b="1" i="1" u="sng" kern="0" dirty="0" err="1" smtClean="0">
                <a:latin typeface="Arial" charset="0"/>
                <a:ea typeface="+mj-ea"/>
                <a:cs typeface="+mj-cs"/>
              </a:rPr>
              <a:t>Dia</a:t>
            </a:r>
            <a:r>
              <a:rPr lang="es-PE" sz="2000" b="1" i="1" u="sng" kern="0" dirty="0" smtClean="0">
                <a:latin typeface="Arial" charset="0"/>
                <a:ea typeface="+mj-ea"/>
                <a:cs typeface="+mj-cs"/>
              </a:rPr>
              <a:t>-a-</a:t>
            </a:r>
            <a:r>
              <a:rPr lang="es-PE" sz="2000" b="1" i="1" u="sng" kern="0" dirty="0" err="1" smtClean="0">
                <a:latin typeface="Arial" charset="0"/>
                <a:ea typeface="+mj-ea"/>
                <a:cs typeface="+mj-cs"/>
              </a:rPr>
              <a:t>Dia</a:t>
            </a:r>
            <a:endParaRPr kumimoji="0" lang="es-PE" sz="2000" b="1" i="1" u="sng" strike="noStrike" kern="0" cap="none" spc="0" normalizeH="0" baseline="0" dirty="0" smtClean="0">
              <a:ln>
                <a:noFill/>
              </a:ln>
              <a:effectLst/>
              <a:uLnTx/>
              <a:uFillTx/>
              <a:latin typeface="Arial" charset="0"/>
              <a:ea typeface="+mj-ea"/>
              <a:cs typeface="+mj-cs"/>
            </a:endParaRPr>
          </a:p>
        </p:txBody>
      </p:sp>
      <p:pic>
        <p:nvPicPr>
          <p:cNvPr id="14" name="Picture 6" descr="Terminal_listo"/>
          <p:cNvPicPr>
            <a:picLocks noChangeAspect="1" noChangeArrowheads="1"/>
          </p:cNvPicPr>
          <p:nvPr/>
        </p:nvPicPr>
        <p:blipFill>
          <a:blip r:embed="rId3" cstate="print"/>
          <a:srcRect/>
          <a:stretch>
            <a:fillRect/>
          </a:stretch>
        </p:blipFill>
        <p:spPr bwMode="auto">
          <a:xfrm>
            <a:off x="310911" y="1791090"/>
            <a:ext cx="4248489" cy="1224000"/>
          </a:xfrm>
          <a:prstGeom prst="rect">
            <a:avLst/>
          </a:prstGeom>
          <a:noFill/>
          <a:ln w="9525">
            <a:noFill/>
            <a:miter lim="800000"/>
            <a:headEnd/>
            <a:tailEnd/>
          </a:ln>
        </p:spPr>
      </p:pic>
      <p:pic>
        <p:nvPicPr>
          <p:cNvPr id="1026" name="Picture 2" descr="C:\Users\Otto Bottger\Documents\DPWC Commercial\MARKETING\CI ARTICLE PHOTOS\Muelle Sur Terminal aerial view old port background.JPG"/>
          <p:cNvPicPr>
            <a:picLocks noChangeAspect="1" noChangeArrowheads="1"/>
          </p:cNvPicPr>
          <p:nvPr/>
        </p:nvPicPr>
        <p:blipFill>
          <a:blip r:embed="rId4" cstate="print"/>
          <a:srcRect/>
          <a:stretch>
            <a:fillRect/>
          </a:stretch>
        </p:blipFill>
        <p:spPr bwMode="auto">
          <a:xfrm>
            <a:off x="328247" y="3109918"/>
            <a:ext cx="4222558" cy="3038246"/>
          </a:xfrm>
          <a:prstGeom prst="rect">
            <a:avLst/>
          </a:prstGeom>
          <a:noFill/>
        </p:spPr>
      </p:pic>
      <p:sp>
        <p:nvSpPr>
          <p:cNvPr id="18" name="17 CuadroTexto"/>
          <p:cNvSpPr txBox="1"/>
          <p:nvPr/>
        </p:nvSpPr>
        <p:spPr>
          <a:xfrm>
            <a:off x="1934308" y="6223000"/>
            <a:ext cx="2579077" cy="400110"/>
          </a:xfrm>
          <a:prstGeom prst="rect">
            <a:avLst/>
          </a:prstGeom>
          <a:solidFill>
            <a:schemeClr val="accent3">
              <a:lumMod val="60000"/>
              <a:lumOff val="40000"/>
            </a:schemeClr>
          </a:solidFill>
        </p:spPr>
        <p:txBody>
          <a:bodyPr wrap="square" rtlCol="0">
            <a:spAutoFit/>
          </a:bodyPr>
          <a:lstStyle/>
          <a:p>
            <a:pPr algn="ctr"/>
            <a:r>
              <a:rPr lang="en-US" sz="1000" dirty="0" smtClean="0">
                <a:hlinkClick r:id="rId5"/>
              </a:rPr>
              <a:t>Web: WWW.dpworldcallao.com.pe</a:t>
            </a:r>
            <a:r>
              <a:rPr lang="en-US" sz="1000" dirty="0" smtClean="0">
                <a:solidFill>
                  <a:schemeClr val="bg1"/>
                </a:solidFill>
              </a:rPr>
              <a:t> </a:t>
            </a:r>
          </a:p>
          <a:p>
            <a:pPr algn="ctr"/>
            <a:r>
              <a:rPr lang="en-US" sz="1000" dirty="0" smtClean="0">
                <a:solidFill>
                  <a:schemeClr val="bg1"/>
                </a:solidFill>
              </a:rPr>
              <a:t>E-mail: DPWC.Info@dpworld.com</a:t>
            </a:r>
            <a:endParaRPr lang="en-US" sz="1000" dirty="0">
              <a:solidFill>
                <a:schemeClr val="bg1"/>
              </a:solidFill>
            </a:endParaRPr>
          </a:p>
        </p:txBody>
      </p:sp>
      <p:sp>
        <p:nvSpPr>
          <p:cNvPr id="17" name="16 Estrella de 32 puntas"/>
          <p:cNvSpPr/>
          <p:nvPr/>
        </p:nvSpPr>
        <p:spPr bwMode="auto">
          <a:xfrm>
            <a:off x="-32" y="4837146"/>
            <a:ext cx="1965063" cy="2020878"/>
          </a:xfrm>
          <a:prstGeom prst="star32">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effectLst/>
                <a:latin typeface="+mj-lt"/>
                <a:cs typeface="Times New Roman" pitchFamily="18" charset="0"/>
              </a:rPr>
              <a:t>100% </a:t>
            </a:r>
            <a:r>
              <a:rPr kumimoji="0" lang="es-PE" sz="1600" b="1" i="0" u="none" strike="noStrike" cap="none" normalizeH="0" baseline="0" dirty="0" smtClean="0">
                <a:ln>
                  <a:noFill/>
                </a:ln>
                <a:effectLst/>
                <a:latin typeface="+mj-lt"/>
                <a:cs typeface="Times New Roman" pitchFamily="18" charset="0"/>
              </a:rPr>
              <a:t>Adaptado</a:t>
            </a:r>
            <a:r>
              <a:rPr kumimoji="0" lang="en-US" sz="1600" b="1" i="0" u="none" strike="noStrike" cap="none" normalizeH="0" dirty="0" smtClean="0">
                <a:ln>
                  <a:noFill/>
                </a:ln>
                <a:effectLst/>
                <a:latin typeface="+mj-lt"/>
                <a:cs typeface="Times New Roman" pitchFamily="18" charset="0"/>
              </a:rPr>
              <a:t> la Nueva LGA y a los TLC!!</a:t>
            </a:r>
            <a:endParaRPr kumimoji="0" lang="en-US" sz="1600" b="1" i="0" u="none" strike="noStrike" cap="none" normalizeH="0" baseline="0" dirty="0" smtClean="0">
              <a:ln>
                <a:noFill/>
              </a:ln>
              <a:effectLst/>
              <a:latin typeface="+mj-lt"/>
              <a:cs typeface="Times New Roman" pitchFamily="18" charset="0"/>
            </a:endParaRPr>
          </a:p>
        </p:txBody>
      </p:sp>
      <p:sp>
        <p:nvSpPr>
          <p:cNvPr id="15" name="14 Título"/>
          <p:cNvSpPr>
            <a:spLocks noGrp="1"/>
          </p:cNvSpPr>
          <p:nvPr>
            <p:ph type="title"/>
          </p:nvPr>
        </p:nvSpPr>
        <p:spPr/>
        <p:txBody>
          <a:bodyPr/>
          <a:lstStyle/>
          <a:p>
            <a:pPr algn="r"/>
            <a:r>
              <a:rPr lang="es-PE" dirty="0" smtClean="0"/>
              <a:t>Muelle Sur : El Futuro ha Llegado</a:t>
            </a:r>
            <a:endParaRPr lang="es-PE"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961" y="1181360"/>
            <a:ext cx="9172565" cy="2274049"/>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33" y="3527139"/>
            <a:ext cx="9089438" cy="2218847"/>
          </a:xfrm>
          <a:prstGeom prst="rect">
            <a:avLst/>
          </a:prstGeom>
          <a:noFill/>
          <a:ln w="9525">
            <a:noFill/>
            <a:miter lim="800000"/>
            <a:headEnd/>
            <a:tailEnd/>
          </a:ln>
          <a:effectLst/>
        </p:spPr>
      </p:pic>
      <p:sp>
        <p:nvSpPr>
          <p:cNvPr id="5" name="4 Rectángulo redondeado"/>
          <p:cNvSpPr/>
          <p:nvPr/>
        </p:nvSpPr>
        <p:spPr>
          <a:xfrm>
            <a:off x="4102428" y="4558360"/>
            <a:ext cx="4643470" cy="214314"/>
          </a:xfrm>
          <a:prstGeom prst="round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 Rectángulo redondeado"/>
          <p:cNvSpPr/>
          <p:nvPr/>
        </p:nvSpPr>
        <p:spPr>
          <a:xfrm>
            <a:off x="928662" y="4772674"/>
            <a:ext cx="4429156" cy="214314"/>
          </a:xfrm>
          <a:prstGeom prst="round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6 Rectángulo redondeado"/>
          <p:cNvSpPr/>
          <p:nvPr/>
        </p:nvSpPr>
        <p:spPr>
          <a:xfrm>
            <a:off x="3571868" y="5113018"/>
            <a:ext cx="5143536" cy="244808"/>
          </a:xfrm>
          <a:prstGeom prst="round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7 Rectángulo redondeado"/>
          <p:cNvSpPr/>
          <p:nvPr/>
        </p:nvSpPr>
        <p:spPr>
          <a:xfrm>
            <a:off x="928662" y="5330530"/>
            <a:ext cx="2500330" cy="241610"/>
          </a:xfrm>
          <a:prstGeom prst="round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8 CuadroTexto"/>
          <p:cNvSpPr txBox="1"/>
          <p:nvPr/>
        </p:nvSpPr>
        <p:spPr>
          <a:xfrm>
            <a:off x="4143372" y="6286520"/>
            <a:ext cx="4749762" cy="369332"/>
          </a:xfrm>
          <a:prstGeom prst="rect">
            <a:avLst/>
          </a:prstGeom>
          <a:noFill/>
        </p:spPr>
        <p:txBody>
          <a:bodyPr wrap="none" rtlCol="0">
            <a:spAutoFit/>
          </a:bodyPr>
          <a:lstStyle/>
          <a:p>
            <a:r>
              <a:rPr lang="en-US" dirty="0" err="1" smtClean="0"/>
              <a:t>Semanario</a:t>
            </a:r>
            <a:r>
              <a:rPr lang="en-US" dirty="0" smtClean="0"/>
              <a:t> </a:t>
            </a:r>
            <a:r>
              <a:rPr lang="en-US" dirty="0" err="1" smtClean="0"/>
              <a:t>Comex</a:t>
            </a:r>
            <a:r>
              <a:rPr lang="en-US" dirty="0" smtClean="0"/>
              <a:t> No. 569 del 7 al 13 </a:t>
            </a:r>
            <a:r>
              <a:rPr lang="en-US" dirty="0" err="1" smtClean="0"/>
              <a:t>Junio</a:t>
            </a:r>
            <a:r>
              <a:rPr lang="en-US" dirty="0" smtClean="0"/>
              <a:t> 2010</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698205" y="3085458"/>
            <a:ext cx="1731051" cy="646331"/>
          </a:xfrm>
          <a:prstGeom prst="rect">
            <a:avLst/>
          </a:prstGeom>
          <a:noFill/>
        </p:spPr>
        <p:txBody>
          <a:bodyPr wrap="none" rtlCol="0">
            <a:spAutoFit/>
          </a:bodyPr>
          <a:lstStyle/>
          <a:p>
            <a:r>
              <a:rPr lang="en-US" sz="3600" b="1" dirty="0" smtClean="0"/>
              <a:t>Gracias!</a:t>
            </a:r>
            <a:endParaRPr lang="en-US" sz="3600" b="1" dirty="0"/>
          </a:p>
        </p:txBody>
      </p:sp>
      <p:sp>
        <p:nvSpPr>
          <p:cNvPr id="4" name="3 CuadroTexto"/>
          <p:cNvSpPr txBox="1"/>
          <p:nvPr/>
        </p:nvSpPr>
        <p:spPr>
          <a:xfrm>
            <a:off x="4983782" y="4572008"/>
            <a:ext cx="3888146" cy="1938992"/>
          </a:xfrm>
          <a:prstGeom prst="rect">
            <a:avLst/>
          </a:prstGeom>
          <a:noFill/>
        </p:spPr>
        <p:txBody>
          <a:bodyPr wrap="square" rtlCol="0">
            <a:spAutoFit/>
          </a:bodyPr>
          <a:lstStyle/>
          <a:p>
            <a:pPr algn="r"/>
            <a:r>
              <a:rPr lang="en-US" sz="2400" b="1" dirty="0" smtClean="0"/>
              <a:t>Otto C. Bottger </a:t>
            </a:r>
          </a:p>
          <a:p>
            <a:pPr algn="r"/>
            <a:r>
              <a:rPr lang="en-US" sz="2400" b="1" dirty="0" err="1" smtClean="0"/>
              <a:t>Gerente</a:t>
            </a:r>
            <a:r>
              <a:rPr lang="en-US" sz="2400" b="1" dirty="0" smtClean="0"/>
              <a:t> </a:t>
            </a:r>
            <a:r>
              <a:rPr lang="en-US" sz="2400" b="1" dirty="0" err="1" smtClean="0"/>
              <a:t>Comercial</a:t>
            </a:r>
            <a:endParaRPr lang="en-US" sz="2400" b="1" dirty="0" smtClean="0"/>
          </a:p>
          <a:p>
            <a:pPr algn="r"/>
            <a:r>
              <a:rPr lang="en-US" sz="2400" b="1" dirty="0" smtClean="0"/>
              <a:t>DP World Callao</a:t>
            </a:r>
          </a:p>
          <a:p>
            <a:pPr algn="r"/>
            <a:r>
              <a:rPr lang="en-US" sz="2400" b="1" dirty="0" smtClean="0"/>
              <a:t>+(51.1) 206 6460</a:t>
            </a:r>
          </a:p>
          <a:p>
            <a:pPr algn="r"/>
            <a:r>
              <a:rPr lang="en-US" sz="2400" b="1" dirty="0" smtClean="0"/>
              <a:t>Otto.Bottger@dpworld.com</a:t>
            </a:r>
            <a:endParaRPr lang="en-US" sz="24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33332" y="1266810"/>
            <a:ext cx="4338668" cy="4948272"/>
          </a:xfrm>
        </p:spPr>
        <p:txBody>
          <a:bodyPr>
            <a:normAutofit/>
          </a:bodyPr>
          <a:lstStyle/>
          <a:p>
            <a:r>
              <a:rPr lang="es-PE" sz="2400" dirty="0" smtClean="0">
                <a:solidFill>
                  <a:schemeClr val="tx1">
                    <a:lumMod val="50000"/>
                    <a:lumOff val="50000"/>
                  </a:schemeClr>
                </a:solidFill>
              </a:rPr>
              <a:t>No discriminación</a:t>
            </a:r>
          </a:p>
          <a:p>
            <a:r>
              <a:rPr lang="es-PE" sz="2400" dirty="0" smtClean="0">
                <a:solidFill>
                  <a:schemeClr val="tx1">
                    <a:lumMod val="50000"/>
                    <a:lumOff val="50000"/>
                  </a:schemeClr>
                </a:solidFill>
              </a:rPr>
              <a:t>Transparencia</a:t>
            </a:r>
          </a:p>
          <a:p>
            <a:r>
              <a:rPr lang="es-PE" sz="2400" dirty="0" smtClean="0">
                <a:solidFill>
                  <a:schemeClr val="tx1">
                    <a:lumMod val="50000"/>
                    <a:lumOff val="50000"/>
                  </a:schemeClr>
                </a:solidFill>
              </a:rPr>
              <a:t>Libre elección</a:t>
            </a:r>
          </a:p>
          <a:p>
            <a:r>
              <a:rPr lang="es-PE" sz="2400" b="1" dirty="0" smtClean="0"/>
              <a:t>Regulación</a:t>
            </a:r>
          </a:p>
        </p:txBody>
      </p:sp>
      <p:sp>
        <p:nvSpPr>
          <p:cNvPr id="4" name="3 CuadroTexto"/>
          <p:cNvSpPr txBox="1"/>
          <p:nvPr/>
        </p:nvSpPr>
        <p:spPr>
          <a:xfrm>
            <a:off x="3143240" y="285728"/>
            <a:ext cx="5500726" cy="584775"/>
          </a:xfrm>
          <a:prstGeom prst="rect">
            <a:avLst/>
          </a:prstGeom>
          <a:noFill/>
        </p:spPr>
        <p:txBody>
          <a:bodyPr wrap="square" rtlCol="0">
            <a:spAutoFit/>
          </a:bodyPr>
          <a:lstStyle/>
          <a:p>
            <a:pPr algn="r"/>
            <a:r>
              <a:rPr lang="es-PE" sz="3200" dirty="0" smtClean="0"/>
              <a:t>Principios</a:t>
            </a:r>
            <a:endParaRPr lang="es-PE" sz="3200" dirty="0"/>
          </a:p>
        </p:txBody>
      </p:sp>
      <p:sp>
        <p:nvSpPr>
          <p:cNvPr id="6" name="5 Rectángulo"/>
          <p:cNvSpPr/>
          <p:nvPr/>
        </p:nvSpPr>
        <p:spPr>
          <a:xfrm>
            <a:off x="4572000" y="1285860"/>
            <a:ext cx="4286280" cy="5000660"/>
          </a:xfrm>
          <a:prstGeom prst="rect">
            <a:avLst/>
          </a:prstGeom>
        </p:spPr>
        <p:style>
          <a:lnRef idx="0">
            <a:schemeClr val="accent3"/>
          </a:lnRef>
          <a:fillRef idx="3">
            <a:schemeClr val="accent3"/>
          </a:fillRef>
          <a:effectRef idx="3">
            <a:schemeClr val="accent3"/>
          </a:effectRef>
          <a:fontRef idx="minor">
            <a:schemeClr val="lt1"/>
          </a:fontRef>
        </p:style>
        <p:txBody>
          <a:bodyPr rtlCol="0" anchor="t" anchorCtr="0"/>
          <a:lstStyle/>
          <a:p>
            <a:pPr>
              <a:buFont typeface="Arial" pitchFamily="34" charset="0"/>
              <a:buChar char="•"/>
            </a:pPr>
            <a:r>
              <a:rPr lang="es-PE" sz="2000" dirty="0" smtClean="0">
                <a:solidFill>
                  <a:schemeClr val="tx1"/>
                </a:solidFill>
              </a:rPr>
              <a:t> Hay dos tipos de servicios:</a:t>
            </a:r>
          </a:p>
          <a:p>
            <a:pPr lvl="1">
              <a:buFont typeface="Arial" pitchFamily="34" charset="0"/>
              <a:buChar char="•"/>
            </a:pPr>
            <a:r>
              <a:rPr lang="es-PE" sz="2000" b="1" u="sng" dirty="0" smtClean="0">
                <a:solidFill>
                  <a:schemeClr val="tx1"/>
                </a:solidFill>
              </a:rPr>
              <a:t>Regulados</a:t>
            </a:r>
            <a:r>
              <a:rPr lang="es-PE" sz="2000" dirty="0" smtClean="0">
                <a:solidFill>
                  <a:schemeClr val="tx1"/>
                </a:solidFill>
              </a:rPr>
              <a:t>: La tarifa se fija por contrato de concesión y cualquier modificación se hace de acuerdo con el ente regulador, OSITRAN. </a:t>
            </a:r>
          </a:p>
          <a:p>
            <a:pPr lvl="1">
              <a:buFont typeface="Arial" pitchFamily="34" charset="0"/>
              <a:buChar char="•"/>
            </a:pPr>
            <a:r>
              <a:rPr lang="es-PE" sz="2000" b="1" u="sng" dirty="0" smtClean="0">
                <a:solidFill>
                  <a:schemeClr val="tx1"/>
                </a:solidFill>
              </a:rPr>
              <a:t>No Regulados</a:t>
            </a:r>
            <a:r>
              <a:rPr lang="es-PE" sz="2000" dirty="0" smtClean="0">
                <a:solidFill>
                  <a:schemeClr val="tx1"/>
                </a:solidFill>
              </a:rPr>
              <a:t>: Las tarifas se fijan de acuerdo a niveles de mercado. Estos cubren los servicios no-esenciales, tipo almacenaje, movilización para aforo, etc.</a:t>
            </a:r>
          </a:p>
          <a:p>
            <a:pPr>
              <a:buFont typeface="Arial" pitchFamily="34" charset="0"/>
              <a:buChar char="•"/>
            </a:pPr>
            <a:r>
              <a:rPr lang="es-PE" sz="2000" dirty="0" smtClean="0">
                <a:solidFill>
                  <a:schemeClr val="tx1"/>
                </a:solidFill>
              </a:rPr>
              <a:t>DPWC no condicionará la prestación de servicios básicos (regulados) a la contratación de servicios especiales, o viceversa. </a:t>
            </a:r>
          </a:p>
          <a:p>
            <a:pPr>
              <a:buFont typeface="Arial" pitchFamily="34" charset="0"/>
              <a:buChar char="•"/>
            </a:pPr>
            <a:r>
              <a:rPr lang="es-PE" sz="2000" dirty="0" smtClean="0">
                <a:solidFill>
                  <a:schemeClr val="tx1"/>
                </a:solidFill>
              </a:rPr>
              <a:t>El usuario puede acceder a OSITRAN para la resolución de reclamos.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25 Grupo"/>
          <p:cNvGrpSpPr>
            <a:grpSpLocks/>
          </p:cNvGrpSpPr>
          <p:nvPr/>
        </p:nvGrpSpPr>
        <p:grpSpPr>
          <a:xfrm>
            <a:off x="241991" y="1285860"/>
            <a:ext cx="8553600" cy="5037683"/>
            <a:chOff x="0" y="1285860"/>
            <a:chExt cx="9144000" cy="3000396"/>
          </a:xfrm>
        </p:grpSpPr>
        <p:grpSp>
          <p:nvGrpSpPr>
            <p:cNvPr id="3" name="323 Grupo"/>
            <p:cNvGrpSpPr/>
            <p:nvPr/>
          </p:nvGrpSpPr>
          <p:grpSpPr>
            <a:xfrm>
              <a:off x="142844" y="1357298"/>
              <a:ext cx="8854324" cy="2889995"/>
              <a:chOff x="142844" y="1000110"/>
              <a:chExt cx="8854324" cy="2889995"/>
            </a:xfrm>
          </p:grpSpPr>
          <p:sp>
            <p:nvSpPr>
              <p:cNvPr id="5" name="TextBox 11"/>
              <p:cNvSpPr txBox="1"/>
              <p:nvPr/>
            </p:nvSpPr>
            <p:spPr>
              <a:xfrm>
                <a:off x="3857620" y="1000110"/>
                <a:ext cx="3257166" cy="288579"/>
              </a:xfrm>
              <a:prstGeom prst="rect">
                <a:avLst/>
              </a:prstGeom>
              <a:solidFill>
                <a:schemeClr val="bg1"/>
              </a:solidFill>
            </p:spPr>
            <p:txBody>
              <a:bodyPr wrap="none" rtlCol="0">
                <a:spAutoFit/>
              </a:bodyPr>
              <a:lstStyle/>
              <a:p>
                <a:r>
                  <a:rPr lang="es-PE" sz="1200" dirty="0" smtClean="0"/>
                  <a:t>2. Manipuleos y transferencia a zona de apoyo</a:t>
                </a:r>
                <a:endParaRPr lang="es-PE" sz="1200" dirty="0"/>
              </a:p>
            </p:txBody>
          </p:sp>
          <p:sp>
            <p:nvSpPr>
              <p:cNvPr id="6" name="TextBox 12"/>
              <p:cNvSpPr txBox="1"/>
              <p:nvPr/>
            </p:nvSpPr>
            <p:spPr>
              <a:xfrm>
                <a:off x="214282" y="2464589"/>
                <a:ext cx="1928826" cy="673350"/>
              </a:xfrm>
              <a:prstGeom prst="rect">
                <a:avLst/>
              </a:prstGeom>
              <a:solidFill>
                <a:schemeClr val="bg1"/>
              </a:solidFill>
            </p:spPr>
            <p:txBody>
              <a:bodyPr wrap="square" rtlCol="0">
                <a:spAutoFit/>
              </a:bodyPr>
              <a:lstStyle/>
              <a:p>
                <a:r>
                  <a:rPr lang="es-PE" sz="1200" dirty="0" smtClean="0"/>
                  <a:t>5. Terminal extra-portuario: aforos, almacenaje</a:t>
                </a:r>
                <a:endParaRPr lang="es-PE" sz="1200" dirty="0"/>
              </a:p>
            </p:txBody>
          </p:sp>
          <p:sp>
            <p:nvSpPr>
              <p:cNvPr id="7" name="Rectangle 15"/>
              <p:cNvSpPr/>
              <p:nvPr/>
            </p:nvSpPr>
            <p:spPr>
              <a:xfrm>
                <a:off x="214282" y="3036093"/>
                <a:ext cx="2000264" cy="714380"/>
              </a:xfrm>
              <a:prstGeom prst="rect">
                <a:avLst/>
              </a:prstGeom>
              <a:solidFill>
                <a:schemeClr val="bg2">
                  <a:lumMod val="9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4" name="Group 20"/>
              <p:cNvGrpSpPr/>
              <p:nvPr/>
            </p:nvGrpSpPr>
            <p:grpSpPr>
              <a:xfrm>
                <a:off x="2357422" y="3327800"/>
                <a:ext cx="4643470" cy="244079"/>
                <a:chOff x="0" y="0"/>
                <a:chExt cx="6072188" cy="261938"/>
              </a:xfrm>
            </p:grpSpPr>
            <p:sp>
              <p:nvSpPr>
                <p:cNvPr id="313" name="Wave 21"/>
                <p:cNvSpPr/>
                <p:nvPr/>
              </p:nvSpPr>
              <p:spPr>
                <a:xfrm>
                  <a:off x="0" y="0"/>
                  <a:ext cx="6072188" cy="261938"/>
                </a:xfrm>
                <a:prstGeom prst="wave">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cxnSp>
              <p:nvCxnSpPr>
                <p:cNvPr id="314" name="Straight Connector 22"/>
                <p:cNvCxnSpPr>
                  <a:stCxn id="234" idx="1"/>
                </p:cNvCxnSpPr>
                <p:nvPr/>
              </p:nvCxnSpPr>
              <p:spPr>
                <a:xfrm rot="10800000" flipH="1">
                  <a:off x="0" y="102651"/>
                  <a:ext cx="593060" cy="28318"/>
                </a:xfrm>
                <a:prstGeom prst="line">
                  <a:avLst/>
                </a:prstGeom>
                <a:ln>
                  <a:solidFill>
                    <a:srgbClr val="FFFF00"/>
                  </a:solidFill>
                  <a:prstDash val="lgDash"/>
                </a:ln>
              </p:spPr>
              <p:style>
                <a:lnRef idx="1">
                  <a:schemeClr val="accent1"/>
                </a:lnRef>
                <a:fillRef idx="0">
                  <a:schemeClr val="accent1"/>
                </a:fillRef>
                <a:effectRef idx="0">
                  <a:schemeClr val="accent1"/>
                </a:effectRef>
                <a:fontRef idx="minor">
                  <a:schemeClr val="tx1"/>
                </a:fontRef>
              </p:style>
            </p:cxnSp>
            <p:cxnSp>
              <p:nvCxnSpPr>
                <p:cNvPr id="315" name="Straight Connector 23"/>
                <p:cNvCxnSpPr/>
                <p:nvPr/>
              </p:nvCxnSpPr>
              <p:spPr>
                <a:xfrm flipV="1">
                  <a:off x="628323" y="97502"/>
                  <a:ext cx="589649" cy="5674"/>
                </a:xfrm>
                <a:prstGeom prst="line">
                  <a:avLst/>
                </a:prstGeom>
                <a:ln>
                  <a:solidFill>
                    <a:srgbClr val="FFFF00"/>
                  </a:solidFill>
                  <a:prstDash val="lgDash"/>
                </a:ln>
              </p:spPr>
              <p:style>
                <a:lnRef idx="1">
                  <a:schemeClr val="accent1"/>
                </a:lnRef>
                <a:fillRef idx="0">
                  <a:schemeClr val="accent1"/>
                </a:fillRef>
                <a:effectRef idx="0">
                  <a:schemeClr val="accent1"/>
                </a:effectRef>
                <a:fontRef idx="minor">
                  <a:schemeClr val="tx1"/>
                </a:fontRef>
              </p:style>
            </p:cxnSp>
            <p:cxnSp>
              <p:nvCxnSpPr>
                <p:cNvPr id="316" name="Straight Connector 24"/>
                <p:cNvCxnSpPr/>
                <p:nvPr/>
              </p:nvCxnSpPr>
              <p:spPr>
                <a:xfrm>
                  <a:off x="1202589" y="95968"/>
                  <a:ext cx="599760" cy="4109"/>
                </a:xfrm>
                <a:prstGeom prst="line">
                  <a:avLst/>
                </a:prstGeom>
                <a:ln>
                  <a:solidFill>
                    <a:srgbClr val="FFFF00"/>
                  </a:solidFill>
                  <a:prstDash val="lgDash"/>
                </a:ln>
              </p:spPr>
              <p:style>
                <a:lnRef idx="1">
                  <a:schemeClr val="accent1"/>
                </a:lnRef>
                <a:fillRef idx="0">
                  <a:schemeClr val="accent1"/>
                </a:fillRef>
                <a:effectRef idx="0">
                  <a:schemeClr val="accent1"/>
                </a:effectRef>
                <a:fontRef idx="minor">
                  <a:schemeClr val="tx1"/>
                </a:fontRef>
              </p:style>
            </p:cxnSp>
            <p:cxnSp>
              <p:nvCxnSpPr>
                <p:cNvPr id="317" name="Straight Connector 25"/>
                <p:cNvCxnSpPr/>
                <p:nvPr/>
              </p:nvCxnSpPr>
              <p:spPr>
                <a:xfrm>
                  <a:off x="1830323" y="101642"/>
                  <a:ext cx="589220" cy="13881"/>
                </a:xfrm>
                <a:prstGeom prst="line">
                  <a:avLst/>
                </a:prstGeom>
                <a:ln>
                  <a:solidFill>
                    <a:srgbClr val="FFFF00"/>
                  </a:solidFill>
                  <a:prstDash val="lgDash"/>
                </a:ln>
              </p:spPr>
              <p:style>
                <a:lnRef idx="1">
                  <a:schemeClr val="accent1"/>
                </a:lnRef>
                <a:fillRef idx="0">
                  <a:schemeClr val="accent1"/>
                </a:fillRef>
                <a:effectRef idx="0">
                  <a:schemeClr val="accent1"/>
                </a:effectRef>
                <a:fontRef idx="minor">
                  <a:schemeClr val="tx1"/>
                </a:fontRef>
              </p:style>
            </p:cxnSp>
            <p:cxnSp>
              <p:nvCxnSpPr>
                <p:cNvPr id="318" name="Straight Connector 26"/>
                <p:cNvCxnSpPr/>
                <p:nvPr/>
              </p:nvCxnSpPr>
              <p:spPr>
                <a:xfrm>
                  <a:off x="2448337" y="115028"/>
                  <a:ext cx="589220" cy="13881"/>
                </a:xfrm>
                <a:prstGeom prst="line">
                  <a:avLst/>
                </a:prstGeom>
                <a:ln>
                  <a:solidFill>
                    <a:srgbClr val="FFFF00"/>
                  </a:solidFill>
                  <a:prstDash val="lgDash"/>
                </a:ln>
              </p:spPr>
              <p:style>
                <a:lnRef idx="1">
                  <a:schemeClr val="accent1"/>
                </a:lnRef>
                <a:fillRef idx="0">
                  <a:schemeClr val="accent1"/>
                </a:fillRef>
                <a:effectRef idx="0">
                  <a:schemeClr val="accent1"/>
                </a:effectRef>
                <a:fontRef idx="minor">
                  <a:schemeClr val="tx1"/>
                </a:fontRef>
              </p:style>
            </p:cxnSp>
            <p:cxnSp>
              <p:nvCxnSpPr>
                <p:cNvPr id="319" name="Straight Connector 27"/>
                <p:cNvCxnSpPr/>
                <p:nvPr/>
              </p:nvCxnSpPr>
              <p:spPr>
                <a:xfrm>
                  <a:off x="3061219" y="130989"/>
                  <a:ext cx="589220" cy="13881"/>
                </a:xfrm>
                <a:prstGeom prst="line">
                  <a:avLst/>
                </a:prstGeom>
                <a:ln>
                  <a:solidFill>
                    <a:srgbClr val="FFFF00"/>
                  </a:solidFill>
                  <a:prstDash val="lgDash"/>
                </a:ln>
              </p:spPr>
              <p:style>
                <a:lnRef idx="1">
                  <a:schemeClr val="accent1"/>
                </a:lnRef>
                <a:fillRef idx="0">
                  <a:schemeClr val="accent1"/>
                </a:fillRef>
                <a:effectRef idx="0">
                  <a:schemeClr val="accent1"/>
                </a:effectRef>
                <a:fontRef idx="minor">
                  <a:schemeClr val="tx1"/>
                </a:fontRef>
              </p:style>
            </p:cxnSp>
            <p:cxnSp>
              <p:nvCxnSpPr>
                <p:cNvPr id="320" name="Straight Connector 28"/>
                <p:cNvCxnSpPr/>
                <p:nvPr/>
              </p:nvCxnSpPr>
              <p:spPr>
                <a:xfrm>
                  <a:off x="3679250" y="146950"/>
                  <a:ext cx="589220" cy="13881"/>
                </a:xfrm>
                <a:prstGeom prst="line">
                  <a:avLst/>
                </a:prstGeom>
                <a:ln>
                  <a:solidFill>
                    <a:srgbClr val="FFFF00"/>
                  </a:solidFill>
                  <a:prstDash val="lgDash"/>
                </a:ln>
              </p:spPr>
              <p:style>
                <a:lnRef idx="1">
                  <a:schemeClr val="accent1"/>
                </a:lnRef>
                <a:fillRef idx="0">
                  <a:schemeClr val="accent1"/>
                </a:fillRef>
                <a:effectRef idx="0">
                  <a:schemeClr val="accent1"/>
                </a:effectRef>
                <a:fontRef idx="minor">
                  <a:schemeClr val="tx1"/>
                </a:fontRef>
              </p:style>
            </p:cxnSp>
            <p:cxnSp>
              <p:nvCxnSpPr>
                <p:cNvPr id="321" name="Straight Connector 29"/>
                <p:cNvCxnSpPr/>
                <p:nvPr/>
              </p:nvCxnSpPr>
              <p:spPr>
                <a:xfrm>
                  <a:off x="4312727" y="160338"/>
                  <a:ext cx="587178" cy="1523"/>
                </a:xfrm>
                <a:prstGeom prst="line">
                  <a:avLst/>
                </a:prstGeom>
                <a:ln>
                  <a:solidFill>
                    <a:srgbClr val="FFFF00"/>
                  </a:solidFill>
                  <a:prstDash val="lgDash"/>
                </a:ln>
              </p:spPr>
              <p:style>
                <a:lnRef idx="1">
                  <a:schemeClr val="accent1"/>
                </a:lnRef>
                <a:fillRef idx="0">
                  <a:schemeClr val="accent1"/>
                </a:fillRef>
                <a:effectRef idx="0">
                  <a:schemeClr val="accent1"/>
                </a:effectRef>
                <a:fontRef idx="minor">
                  <a:schemeClr val="tx1"/>
                </a:fontRef>
              </p:style>
            </p:cxnSp>
            <p:cxnSp>
              <p:nvCxnSpPr>
                <p:cNvPr id="322" name="Straight Connector 30"/>
                <p:cNvCxnSpPr/>
                <p:nvPr/>
              </p:nvCxnSpPr>
              <p:spPr>
                <a:xfrm flipV="1">
                  <a:off x="4938481" y="148989"/>
                  <a:ext cx="586663" cy="14437"/>
                </a:xfrm>
                <a:prstGeom prst="line">
                  <a:avLst/>
                </a:prstGeom>
                <a:ln>
                  <a:solidFill>
                    <a:srgbClr val="FFFF00"/>
                  </a:solidFill>
                  <a:prstDash val="lgDash"/>
                </a:ln>
              </p:spPr>
              <p:style>
                <a:lnRef idx="1">
                  <a:schemeClr val="accent1"/>
                </a:lnRef>
                <a:fillRef idx="0">
                  <a:schemeClr val="accent1"/>
                </a:fillRef>
                <a:effectRef idx="0">
                  <a:schemeClr val="accent1"/>
                </a:effectRef>
                <a:fontRef idx="minor">
                  <a:schemeClr val="tx1"/>
                </a:fontRef>
              </p:style>
            </p:cxnSp>
            <p:cxnSp>
              <p:nvCxnSpPr>
                <p:cNvPr id="323" name="Straight Connector 31"/>
                <p:cNvCxnSpPr>
                  <a:endCxn id="234" idx="3"/>
                </p:cNvCxnSpPr>
                <p:nvPr/>
              </p:nvCxnSpPr>
              <p:spPr>
                <a:xfrm flipV="1">
                  <a:off x="5561661" y="130969"/>
                  <a:ext cx="510527" cy="14952"/>
                </a:xfrm>
                <a:prstGeom prst="line">
                  <a:avLst/>
                </a:prstGeom>
                <a:ln>
                  <a:solidFill>
                    <a:srgbClr val="FFFF00"/>
                  </a:solidFill>
                  <a:prstDash val="lgDash"/>
                </a:ln>
              </p:spPr>
              <p:style>
                <a:lnRef idx="1">
                  <a:schemeClr val="accent1"/>
                </a:lnRef>
                <a:fillRef idx="0">
                  <a:schemeClr val="accent1"/>
                </a:fillRef>
                <a:effectRef idx="0">
                  <a:schemeClr val="accent1"/>
                </a:effectRef>
                <a:fontRef idx="minor">
                  <a:schemeClr val="tx1"/>
                </a:fontRef>
              </p:style>
            </p:cxnSp>
          </p:grpSp>
          <p:grpSp>
            <p:nvGrpSpPr>
              <p:cNvPr id="8" name="Group 32"/>
              <p:cNvGrpSpPr/>
              <p:nvPr/>
            </p:nvGrpSpPr>
            <p:grpSpPr>
              <a:xfrm>
                <a:off x="1500166" y="1899156"/>
                <a:ext cx="7358114" cy="285753"/>
                <a:chOff x="0" y="4"/>
                <a:chExt cx="8553450" cy="783428"/>
              </a:xfrm>
            </p:grpSpPr>
            <p:sp>
              <p:nvSpPr>
                <p:cNvPr id="307" name="Rectangle 33"/>
                <p:cNvSpPr/>
                <p:nvPr/>
              </p:nvSpPr>
              <p:spPr>
                <a:xfrm>
                  <a:off x="0" y="250032"/>
                  <a:ext cx="8553450" cy="533400"/>
                </a:xfrm>
                <a:prstGeom prst="rect">
                  <a:avLst/>
                </a:prstGeom>
                <a:solidFill>
                  <a:schemeClr val="tx1">
                    <a:lumMod val="50000"/>
                    <a:lumOff val="50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grpSp>
              <p:nvGrpSpPr>
                <p:cNvPr id="9" name="Group 6"/>
                <p:cNvGrpSpPr/>
                <p:nvPr/>
              </p:nvGrpSpPr>
              <p:grpSpPr>
                <a:xfrm>
                  <a:off x="21433" y="4"/>
                  <a:ext cx="250030" cy="226221"/>
                  <a:chOff x="21433" y="4"/>
                  <a:chExt cx="726281" cy="488156"/>
                </a:xfrm>
              </p:grpSpPr>
              <p:sp>
                <p:nvSpPr>
                  <p:cNvPr id="310" name="Oval 36"/>
                  <p:cNvSpPr/>
                  <p:nvPr/>
                </p:nvSpPr>
                <p:spPr>
                  <a:xfrm>
                    <a:off x="21433" y="95254"/>
                    <a:ext cx="726281" cy="1428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311" name="Rectangle 37"/>
                  <p:cNvSpPr/>
                  <p:nvPr/>
                </p:nvSpPr>
                <p:spPr>
                  <a:xfrm>
                    <a:off x="176213" y="142879"/>
                    <a:ext cx="404814" cy="3452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312" name="Flowchart: Delay 38"/>
                  <p:cNvSpPr/>
                  <p:nvPr/>
                </p:nvSpPr>
                <p:spPr>
                  <a:xfrm rot="16200000">
                    <a:off x="265512" y="-89293"/>
                    <a:ext cx="214312" cy="392906"/>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grpSp>
            <p:sp>
              <p:nvSpPr>
                <p:cNvPr id="309" name="Half Frame 35"/>
                <p:cNvSpPr/>
                <p:nvPr/>
              </p:nvSpPr>
              <p:spPr>
                <a:xfrm>
                  <a:off x="0" y="259556"/>
                  <a:ext cx="733425" cy="523875"/>
                </a:xfrm>
                <a:prstGeom prst="halfFra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solidFill>
                      <a:schemeClr val="tx1"/>
                    </a:solidFill>
                  </a:endParaRPr>
                </a:p>
              </p:txBody>
            </p:sp>
          </p:grpSp>
          <p:grpSp>
            <p:nvGrpSpPr>
              <p:cNvPr id="10" name="Group 39"/>
              <p:cNvGrpSpPr>
                <a:grpSpLocks/>
              </p:cNvGrpSpPr>
              <p:nvPr/>
            </p:nvGrpSpPr>
            <p:grpSpPr bwMode="auto">
              <a:xfrm flipH="1">
                <a:off x="142844" y="1469223"/>
                <a:ext cx="1285875" cy="781053"/>
                <a:chOff x="0" y="-5"/>
                <a:chExt cx="1279281" cy="1566866"/>
              </a:xfrm>
            </p:grpSpPr>
            <p:grpSp>
              <p:nvGrpSpPr>
                <p:cNvPr id="11" name="Group 12"/>
                <p:cNvGrpSpPr>
                  <a:grpSpLocks/>
                </p:cNvGrpSpPr>
                <p:nvPr/>
              </p:nvGrpSpPr>
              <p:grpSpPr bwMode="auto">
                <a:xfrm>
                  <a:off x="0" y="191083"/>
                  <a:ext cx="1279281" cy="773877"/>
                  <a:chOff x="0" y="191083"/>
                  <a:chExt cx="1208942" cy="781268"/>
                </a:xfrm>
              </p:grpSpPr>
              <p:sp>
                <p:nvSpPr>
                  <p:cNvPr id="281" name="Rectangle 67"/>
                  <p:cNvSpPr/>
                  <p:nvPr/>
                </p:nvSpPr>
                <p:spPr>
                  <a:xfrm>
                    <a:off x="143282" y="393634"/>
                    <a:ext cx="922378" cy="578717"/>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282" name="Rectangle 68"/>
                  <p:cNvSpPr/>
                  <p:nvPr/>
                </p:nvSpPr>
                <p:spPr>
                  <a:xfrm>
                    <a:off x="0" y="191083"/>
                    <a:ext cx="1208942" cy="183261"/>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grpSp>
                <p:nvGrpSpPr>
                  <p:cNvPr id="12" name="Group 41"/>
                  <p:cNvGrpSpPr>
                    <a:grpSpLocks/>
                  </p:cNvGrpSpPr>
                  <p:nvPr/>
                </p:nvGrpSpPr>
                <p:grpSpPr bwMode="auto">
                  <a:xfrm>
                    <a:off x="53730" y="239308"/>
                    <a:ext cx="1110434" cy="86808"/>
                    <a:chOff x="53730" y="239308"/>
                    <a:chExt cx="929256" cy="105078"/>
                  </a:xfrm>
                </p:grpSpPr>
                <p:sp>
                  <p:nvSpPr>
                    <p:cNvPr id="302" name="Rounded Rectangle 88"/>
                    <p:cNvSpPr/>
                    <p:nvPr/>
                  </p:nvSpPr>
                  <p:spPr>
                    <a:xfrm>
                      <a:off x="53730" y="239308"/>
                      <a:ext cx="142386" cy="105078"/>
                    </a:xfrm>
                    <a:prstGeom prst="roundRect">
                      <a:avLst/>
                    </a:prstGeom>
                    <a:ln w="28575"/>
                  </p:spPr>
                  <p:style>
                    <a:lnRef idx="1">
                      <a:schemeClr val="dk1"/>
                    </a:lnRef>
                    <a:fillRef idx="2">
                      <a:schemeClr val="dk1"/>
                    </a:fillRef>
                    <a:effectRef idx="1">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s-PE" dirty="0"/>
                    </a:p>
                  </p:txBody>
                </p:sp>
                <p:sp>
                  <p:nvSpPr>
                    <p:cNvPr id="303" name="Rounded Rectangle 89"/>
                    <p:cNvSpPr/>
                    <p:nvPr/>
                  </p:nvSpPr>
                  <p:spPr>
                    <a:xfrm>
                      <a:off x="248574" y="239308"/>
                      <a:ext cx="149880" cy="105078"/>
                    </a:xfrm>
                    <a:prstGeom prst="roundRect">
                      <a:avLst/>
                    </a:prstGeom>
                    <a:ln w="28575"/>
                  </p:spPr>
                  <p:style>
                    <a:lnRef idx="1">
                      <a:schemeClr val="dk1"/>
                    </a:lnRef>
                    <a:fillRef idx="2">
                      <a:schemeClr val="dk1"/>
                    </a:fillRef>
                    <a:effectRef idx="1">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s-PE" dirty="0"/>
                    </a:p>
                  </p:txBody>
                </p:sp>
                <p:sp>
                  <p:nvSpPr>
                    <p:cNvPr id="304" name="Rounded Rectangle 90"/>
                    <p:cNvSpPr/>
                    <p:nvPr/>
                  </p:nvSpPr>
                  <p:spPr>
                    <a:xfrm>
                      <a:off x="443418" y="239308"/>
                      <a:ext cx="149880" cy="93402"/>
                    </a:xfrm>
                    <a:prstGeom prst="roundRect">
                      <a:avLst/>
                    </a:prstGeom>
                    <a:ln w="28575"/>
                  </p:spPr>
                  <p:style>
                    <a:lnRef idx="1">
                      <a:schemeClr val="dk1"/>
                    </a:lnRef>
                    <a:fillRef idx="2">
                      <a:schemeClr val="dk1"/>
                    </a:fillRef>
                    <a:effectRef idx="1">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s-PE" dirty="0"/>
                    </a:p>
                  </p:txBody>
                </p:sp>
                <p:sp>
                  <p:nvSpPr>
                    <p:cNvPr id="305" name="Rounded Rectangle 91"/>
                    <p:cNvSpPr/>
                    <p:nvPr/>
                  </p:nvSpPr>
                  <p:spPr>
                    <a:xfrm>
                      <a:off x="645756" y="250983"/>
                      <a:ext cx="149880" cy="93402"/>
                    </a:xfrm>
                    <a:prstGeom prst="roundRect">
                      <a:avLst/>
                    </a:prstGeom>
                    <a:ln w="28575"/>
                  </p:spPr>
                  <p:style>
                    <a:lnRef idx="1">
                      <a:schemeClr val="dk1"/>
                    </a:lnRef>
                    <a:fillRef idx="2">
                      <a:schemeClr val="dk1"/>
                    </a:fillRef>
                    <a:effectRef idx="1">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s-PE" dirty="0"/>
                    </a:p>
                  </p:txBody>
                </p:sp>
                <p:sp>
                  <p:nvSpPr>
                    <p:cNvPr id="306" name="Rounded Rectangle 92"/>
                    <p:cNvSpPr/>
                    <p:nvPr/>
                  </p:nvSpPr>
                  <p:spPr>
                    <a:xfrm>
                      <a:off x="840600" y="239308"/>
                      <a:ext cx="142386" cy="105078"/>
                    </a:xfrm>
                    <a:prstGeom prst="roundRect">
                      <a:avLst/>
                    </a:prstGeom>
                    <a:ln w="28575"/>
                  </p:spPr>
                  <p:style>
                    <a:lnRef idx="1">
                      <a:schemeClr val="dk1"/>
                    </a:lnRef>
                    <a:fillRef idx="2">
                      <a:schemeClr val="dk1"/>
                    </a:fillRef>
                    <a:effectRef idx="1">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s-PE" dirty="0"/>
                    </a:p>
                  </p:txBody>
                </p:sp>
              </p:grpSp>
              <p:grpSp>
                <p:nvGrpSpPr>
                  <p:cNvPr id="13" name="Group 42"/>
                  <p:cNvGrpSpPr>
                    <a:grpSpLocks/>
                  </p:cNvGrpSpPr>
                  <p:nvPr/>
                </p:nvGrpSpPr>
                <p:grpSpPr bwMode="auto">
                  <a:xfrm>
                    <a:off x="179095" y="441863"/>
                    <a:ext cx="850733" cy="86808"/>
                    <a:chOff x="179095" y="441863"/>
                    <a:chExt cx="939349" cy="103269"/>
                  </a:xfrm>
                </p:grpSpPr>
                <p:sp>
                  <p:nvSpPr>
                    <p:cNvPr id="297" name="Rounded Rectangle 55"/>
                    <p:cNvSpPr/>
                    <p:nvPr/>
                  </p:nvSpPr>
                  <p:spPr>
                    <a:xfrm>
                      <a:off x="179095" y="441863"/>
                      <a:ext cx="148318" cy="103269"/>
                    </a:xfrm>
                    <a:prstGeom prst="roundRect">
                      <a:avLst/>
                    </a:prstGeom>
                    <a:ln w="28575"/>
                  </p:spPr>
                  <p:style>
                    <a:lnRef idx="1">
                      <a:schemeClr val="dk1"/>
                    </a:lnRef>
                    <a:fillRef idx="2">
                      <a:schemeClr val="dk1"/>
                    </a:fillRef>
                    <a:effectRef idx="1">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s-PE" dirty="0"/>
                    </a:p>
                  </p:txBody>
                </p:sp>
                <p:sp>
                  <p:nvSpPr>
                    <p:cNvPr id="298" name="Rounded Rectangle 56"/>
                    <p:cNvSpPr/>
                    <p:nvPr/>
                  </p:nvSpPr>
                  <p:spPr>
                    <a:xfrm>
                      <a:off x="376853" y="441863"/>
                      <a:ext cx="148318" cy="103269"/>
                    </a:xfrm>
                    <a:prstGeom prst="roundRect">
                      <a:avLst/>
                    </a:prstGeom>
                    <a:ln w="28575"/>
                  </p:spPr>
                  <p:style>
                    <a:lnRef idx="1">
                      <a:schemeClr val="dk1"/>
                    </a:lnRef>
                    <a:fillRef idx="2">
                      <a:schemeClr val="dk1"/>
                    </a:fillRef>
                    <a:effectRef idx="1">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s-PE" dirty="0"/>
                    </a:p>
                  </p:txBody>
                </p:sp>
                <p:sp>
                  <p:nvSpPr>
                    <p:cNvPr id="299" name="Rounded Rectangle 85"/>
                    <p:cNvSpPr/>
                    <p:nvPr/>
                  </p:nvSpPr>
                  <p:spPr>
                    <a:xfrm>
                      <a:off x="574611" y="441863"/>
                      <a:ext cx="148318" cy="91794"/>
                    </a:xfrm>
                    <a:prstGeom prst="roundRect">
                      <a:avLst/>
                    </a:prstGeom>
                    <a:ln w="28575"/>
                  </p:spPr>
                  <p:style>
                    <a:lnRef idx="1">
                      <a:schemeClr val="dk1"/>
                    </a:lnRef>
                    <a:fillRef idx="2">
                      <a:schemeClr val="dk1"/>
                    </a:fillRef>
                    <a:effectRef idx="1">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s-PE" dirty="0"/>
                    </a:p>
                  </p:txBody>
                </p:sp>
                <p:sp>
                  <p:nvSpPr>
                    <p:cNvPr id="300" name="Rounded Rectangle 86"/>
                    <p:cNvSpPr/>
                    <p:nvPr/>
                  </p:nvSpPr>
                  <p:spPr>
                    <a:xfrm>
                      <a:off x="782256" y="453337"/>
                      <a:ext cx="148318" cy="91794"/>
                    </a:xfrm>
                    <a:prstGeom prst="roundRect">
                      <a:avLst/>
                    </a:prstGeom>
                    <a:ln w="28575"/>
                  </p:spPr>
                  <p:style>
                    <a:lnRef idx="1">
                      <a:schemeClr val="dk1"/>
                    </a:lnRef>
                    <a:fillRef idx="2">
                      <a:schemeClr val="dk1"/>
                    </a:fillRef>
                    <a:effectRef idx="1">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s-PE" dirty="0"/>
                    </a:p>
                  </p:txBody>
                </p:sp>
                <p:sp>
                  <p:nvSpPr>
                    <p:cNvPr id="301" name="Rounded Rectangle 87"/>
                    <p:cNvSpPr/>
                    <p:nvPr/>
                  </p:nvSpPr>
                  <p:spPr>
                    <a:xfrm>
                      <a:off x="970126" y="441863"/>
                      <a:ext cx="148318" cy="103269"/>
                    </a:xfrm>
                    <a:prstGeom prst="roundRect">
                      <a:avLst/>
                    </a:prstGeom>
                    <a:ln w="28575"/>
                  </p:spPr>
                  <p:style>
                    <a:lnRef idx="1">
                      <a:schemeClr val="dk1"/>
                    </a:lnRef>
                    <a:fillRef idx="2">
                      <a:schemeClr val="dk1"/>
                    </a:fillRef>
                    <a:effectRef idx="1">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s-PE" dirty="0"/>
                    </a:p>
                  </p:txBody>
                </p:sp>
              </p:grpSp>
              <p:grpSp>
                <p:nvGrpSpPr>
                  <p:cNvPr id="14" name="Group 43"/>
                  <p:cNvGrpSpPr>
                    <a:grpSpLocks/>
                  </p:cNvGrpSpPr>
                  <p:nvPr/>
                </p:nvGrpSpPr>
                <p:grpSpPr bwMode="auto">
                  <a:xfrm>
                    <a:off x="179097" y="615479"/>
                    <a:ext cx="841779" cy="86808"/>
                    <a:chOff x="179097" y="615479"/>
                    <a:chExt cx="929462" cy="103269"/>
                  </a:xfrm>
                </p:grpSpPr>
                <p:sp>
                  <p:nvSpPr>
                    <p:cNvPr id="292" name="Rounded Rectangle 78"/>
                    <p:cNvSpPr/>
                    <p:nvPr/>
                  </p:nvSpPr>
                  <p:spPr>
                    <a:xfrm>
                      <a:off x="179097" y="615479"/>
                      <a:ext cx="148318" cy="103269"/>
                    </a:xfrm>
                    <a:prstGeom prst="roundRect">
                      <a:avLst/>
                    </a:prstGeom>
                    <a:ln w="28575"/>
                  </p:spPr>
                  <p:style>
                    <a:lnRef idx="1">
                      <a:schemeClr val="dk1"/>
                    </a:lnRef>
                    <a:fillRef idx="2">
                      <a:schemeClr val="dk1"/>
                    </a:fillRef>
                    <a:effectRef idx="1">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s-PE" dirty="0"/>
                    </a:p>
                  </p:txBody>
                </p:sp>
                <p:sp>
                  <p:nvSpPr>
                    <p:cNvPr id="293" name="Rounded Rectangle 79"/>
                    <p:cNvSpPr/>
                    <p:nvPr/>
                  </p:nvSpPr>
                  <p:spPr>
                    <a:xfrm>
                      <a:off x="376855" y="615479"/>
                      <a:ext cx="148318" cy="103269"/>
                    </a:xfrm>
                    <a:prstGeom prst="roundRect">
                      <a:avLst/>
                    </a:prstGeom>
                    <a:ln w="28575"/>
                  </p:spPr>
                  <p:style>
                    <a:lnRef idx="1">
                      <a:schemeClr val="dk1"/>
                    </a:lnRef>
                    <a:fillRef idx="2">
                      <a:schemeClr val="dk1"/>
                    </a:fillRef>
                    <a:effectRef idx="1">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s-PE" dirty="0"/>
                    </a:p>
                  </p:txBody>
                </p:sp>
                <p:sp>
                  <p:nvSpPr>
                    <p:cNvPr id="294" name="Rounded Rectangle 80"/>
                    <p:cNvSpPr/>
                    <p:nvPr/>
                  </p:nvSpPr>
                  <p:spPr>
                    <a:xfrm>
                      <a:off x="574613" y="615479"/>
                      <a:ext cx="138431" cy="91794"/>
                    </a:xfrm>
                    <a:prstGeom prst="roundRect">
                      <a:avLst/>
                    </a:prstGeom>
                    <a:ln w="28575"/>
                  </p:spPr>
                  <p:style>
                    <a:lnRef idx="1">
                      <a:schemeClr val="dk1"/>
                    </a:lnRef>
                    <a:fillRef idx="2">
                      <a:schemeClr val="dk1"/>
                    </a:fillRef>
                    <a:effectRef idx="1">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s-PE" dirty="0"/>
                    </a:p>
                  </p:txBody>
                </p:sp>
                <p:sp>
                  <p:nvSpPr>
                    <p:cNvPr id="295" name="Rounded Rectangle 53"/>
                    <p:cNvSpPr/>
                    <p:nvPr/>
                  </p:nvSpPr>
                  <p:spPr>
                    <a:xfrm>
                      <a:off x="772371" y="626953"/>
                      <a:ext cx="148318" cy="91794"/>
                    </a:xfrm>
                    <a:prstGeom prst="roundRect">
                      <a:avLst/>
                    </a:prstGeom>
                    <a:ln w="28575"/>
                  </p:spPr>
                  <p:style>
                    <a:lnRef idx="1">
                      <a:schemeClr val="dk1"/>
                    </a:lnRef>
                    <a:fillRef idx="2">
                      <a:schemeClr val="dk1"/>
                    </a:fillRef>
                    <a:effectRef idx="1">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s-PE" dirty="0"/>
                    </a:p>
                  </p:txBody>
                </p:sp>
                <p:sp>
                  <p:nvSpPr>
                    <p:cNvPr id="296" name="Rounded Rectangle 54"/>
                    <p:cNvSpPr/>
                    <p:nvPr/>
                  </p:nvSpPr>
                  <p:spPr>
                    <a:xfrm>
                      <a:off x="960241" y="615479"/>
                      <a:ext cx="148318" cy="103269"/>
                    </a:xfrm>
                    <a:prstGeom prst="roundRect">
                      <a:avLst/>
                    </a:prstGeom>
                    <a:ln w="28575"/>
                  </p:spPr>
                  <p:style>
                    <a:lnRef idx="1">
                      <a:schemeClr val="dk1"/>
                    </a:lnRef>
                    <a:fillRef idx="2">
                      <a:schemeClr val="dk1"/>
                    </a:fillRef>
                    <a:effectRef idx="1">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s-PE" dirty="0"/>
                    </a:p>
                  </p:txBody>
                </p:sp>
              </p:grpSp>
              <p:grpSp>
                <p:nvGrpSpPr>
                  <p:cNvPr id="15" name="Group 44"/>
                  <p:cNvGrpSpPr>
                    <a:grpSpLocks/>
                  </p:cNvGrpSpPr>
                  <p:nvPr/>
                </p:nvGrpSpPr>
                <p:grpSpPr bwMode="auto">
                  <a:xfrm>
                    <a:off x="179097" y="760158"/>
                    <a:ext cx="841778" cy="86808"/>
                    <a:chOff x="179097" y="760158"/>
                    <a:chExt cx="929461" cy="103269"/>
                  </a:xfrm>
                </p:grpSpPr>
                <p:sp>
                  <p:nvSpPr>
                    <p:cNvPr id="287" name="Rounded Rectangle 73"/>
                    <p:cNvSpPr/>
                    <p:nvPr/>
                  </p:nvSpPr>
                  <p:spPr>
                    <a:xfrm>
                      <a:off x="179097" y="760158"/>
                      <a:ext cx="148318" cy="103269"/>
                    </a:xfrm>
                    <a:prstGeom prst="roundRect">
                      <a:avLst/>
                    </a:prstGeom>
                    <a:ln w="28575"/>
                  </p:spPr>
                  <p:style>
                    <a:lnRef idx="1">
                      <a:schemeClr val="dk1"/>
                    </a:lnRef>
                    <a:fillRef idx="2">
                      <a:schemeClr val="dk1"/>
                    </a:fillRef>
                    <a:effectRef idx="1">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s-PE" dirty="0"/>
                    </a:p>
                  </p:txBody>
                </p:sp>
                <p:sp>
                  <p:nvSpPr>
                    <p:cNvPr id="288" name="Rounded Rectangle 74"/>
                    <p:cNvSpPr/>
                    <p:nvPr/>
                  </p:nvSpPr>
                  <p:spPr>
                    <a:xfrm>
                      <a:off x="376855" y="760158"/>
                      <a:ext cx="148318" cy="103269"/>
                    </a:xfrm>
                    <a:prstGeom prst="roundRect">
                      <a:avLst/>
                    </a:prstGeom>
                    <a:ln w="28575"/>
                  </p:spPr>
                  <p:style>
                    <a:lnRef idx="1">
                      <a:schemeClr val="dk1"/>
                    </a:lnRef>
                    <a:fillRef idx="2">
                      <a:schemeClr val="dk1"/>
                    </a:fillRef>
                    <a:effectRef idx="1">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s-PE" dirty="0"/>
                    </a:p>
                  </p:txBody>
                </p:sp>
                <p:sp>
                  <p:nvSpPr>
                    <p:cNvPr id="289" name="Rounded Rectangle 75"/>
                    <p:cNvSpPr/>
                    <p:nvPr/>
                  </p:nvSpPr>
                  <p:spPr>
                    <a:xfrm>
                      <a:off x="574612" y="760158"/>
                      <a:ext cx="138431" cy="91794"/>
                    </a:xfrm>
                    <a:prstGeom prst="roundRect">
                      <a:avLst/>
                    </a:prstGeom>
                    <a:ln w="28575"/>
                  </p:spPr>
                  <p:style>
                    <a:lnRef idx="1">
                      <a:schemeClr val="dk1"/>
                    </a:lnRef>
                    <a:fillRef idx="2">
                      <a:schemeClr val="dk1"/>
                    </a:fillRef>
                    <a:effectRef idx="1">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s-PE" dirty="0"/>
                    </a:p>
                  </p:txBody>
                </p:sp>
                <p:sp>
                  <p:nvSpPr>
                    <p:cNvPr id="290" name="Rounded Rectangle 76"/>
                    <p:cNvSpPr/>
                    <p:nvPr/>
                  </p:nvSpPr>
                  <p:spPr>
                    <a:xfrm>
                      <a:off x="772370" y="771632"/>
                      <a:ext cx="148318" cy="91794"/>
                    </a:xfrm>
                    <a:prstGeom prst="roundRect">
                      <a:avLst/>
                    </a:prstGeom>
                    <a:ln w="28575"/>
                  </p:spPr>
                  <p:style>
                    <a:lnRef idx="1">
                      <a:schemeClr val="dk1"/>
                    </a:lnRef>
                    <a:fillRef idx="2">
                      <a:schemeClr val="dk1"/>
                    </a:fillRef>
                    <a:effectRef idx="1">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s-PE" dirty="0"/>
                    </a:p>
                  </p:txBody>
                </p:sp>
                <p:sp>
                  <p:nvSpPr>
                    <p:cNvPr id="291" name="Rounded Rectangle 77"/>
                    <p:cNvSpPr/>
                    <p:nvPr/>
                  </p:nvSpPr>
                  <p:spPr>
                    <a:xfrm>
                      <a:off x="960240" y="760158"/>
                      <a:ext cx="148318" cy="103269"/>
                    </a:xfrm>
                    <a:prstGeom prst="roundRect">
                      <a:avLst/>
                    </a:prstGeom>
                    <a:ln w="28575"/>
                  </p:spPr>
                  <p:style>
                    <a:lnRef idx="1">
                      <a:schemeClr val="dk1"/>
                    </a:lnRef>
                    <a:fillRef idx="2">
                      <a:schemeClr val="dk1"/>
                    </a:fillRef>
                    <a:effectRef idx="1">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s-PE" dirty="0"/>
                    </a:p>
                  </p:txBody>
                </p:sp>
              </p:grpSp>
            </p:grpSp>
            <p:sp>
              <p:nvSpPr>
                <p:cNvPr id="255" name="Trapezoid 41"/>
                <p:cNvSpPr/>
                <p:nvPr/>
              </p:nvSpPr>
              <p:spPr>
                <a:xfrm rot="10800000">
                  <a:off x="9476" y="984065"/>
                  <a:ext cx="1260329" cy="582796"/>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256" name="Trapezoid 42"/>
                <p:cNvSpPr/>
                <p:nvPr/>
              </p:nvSpPr>
              <p:spPr>
                <a:xfrm rot="10800000">
                  <a:off x="94762" y="1270686"/>
                  <a:ext cx="1099234" cy="296175"/>
                </a:xfrm>
                <a:prstGeom prst="trapezoi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grpSp>
              <p:nvGrpSpPr>
                <p:cNvPr id="16" name="Group 15"/>
                <p:cNvGrpSpPr>
                  <a:grpSpLocks/>
                </p:cNvGrpSpPr>
                <p:nvPr/>
              </p:nvGrpSpPr>
              <p:grpSpPr bwMode="auto">
                <a:xfrm rot="-5400000">
                  <a:off x="324323" y="85967"/>
                  <a:ext cx="640121" cy="1156089"/>
                  <a:chOff x="324316" y="85960"/>
                  <a:chExt cx="828095" cy="967838"/>
                </a:xfrm>
              </p:grpSpPr>
              <p:sp>
                <p:nvSpPr>
                  <p:cNvPr id="265" name="Rounded Rectangle 51"/>
                  <p:cNvSpPr/>
                  <p:nvPr/>
                </p:nvSpPr>
                <p:spPr>
                  <a:xfrm>
                    <a:off x="324316" y="879270"/>
                    <a:ext cx="173035" cy="17452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266" name="Rounded Rectangle 24"/>
                  <p:cNvSpPr/>
                  <p:nvPr/>
                </p:nvSpPr>
                <p:spPr>
                  <a:xfrm>
                    <a:off x="546790" y="879270"/>
                    <a:ext cx="185394" cy="16659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267" name="Rounded Rectangle 53"/>
                  <p:cNvSpPr/>
                  <p:nvPr/>
                </p:nvSpPr>
                <p:spPr>
                  <a:xfrm>
                    <a:off x="756903" y="879270"/>
                    <a:ext cx="185394" cy="16659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268" name="Rounded Rectangle 54"/>
                  <p:cNvSpPr/>
                  <p:nvPr/>
                </p:nvSpPr>
                <p:spPr>
                  <a:xfrm>
                    <a:off x="967017" y="879270"/>
                    <a:ext cx="185394" cy="1665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269" name="Rounded Rectangle 27"/>
                  <p:cNvSpPr/>
                  <p:nvPr/>
                </p:nvSpPr>
                <p:spPr>
                  <a:xfrm>
                    <a:off x="324316" y="284288"/>
                    <a:ext cx="185394" cy="17452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270" name="Rounded Rectangle 28"/>
                  <p:cNvSpPr/>
                  <p:nvPr/>
                </p:nvSpPr>
                <p:spPr>
                  <a:xfrm>
                    <a:off x="534429" y="284288"/>
                    <a:ext cx="185394" cy="17452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271" name="Rounded Rectangle 29"/>
                  <p:cNvSpPr/>
                  <p:nvPr/>
                </p:nvSpPr>
                <p:spPr>
                  <a:xfrm>
                    <a:off x="324316" y="680942"/>
                    <a:ext cx="185394" cy="17452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272" name="Rounded Rectangle 58"/>
                  <p:cNvSpPr/>
                  <p:nvPr/>
                </p:nvSpPr>
                <p:spPr>
                  <a:xfrm>
                    <a:off x="534430" y="673010"/>
                    <a:ext cx="173035" cy="17452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273" name="Rounded Rectangle 59"/>
                  <p:cNvSpPr/>
                  <p:nvPr/>
                </p:nvSpPr>
                <p:spPr>
                  <a:xfrm>
                    <a:off x="744544" y="673010"/>
                    <a:ext cx="173035" cy="17452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274" name="Rounded Rectangle 60"/>
                  <p:cNvSpPr/>
                  <p:nvPr/>
                </p:nvSpPr>
                <p:spPr>
                  <a:xfrm>
                    <a:off x="336675" y="482615"/>
                    <a:ext cx="185394" cy="17452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275" name="Rounded Rectangle 61"/>
                  <p:cNvSpPr/>
                  <p:nvPr/>
                </p:nvSpPr>
                <p:spPr>
                  <a:xfrm>
                    <a:off x="546789" y="474682"/>
                    <a:ext cx="185394" cy="174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276" name="Rounded Rectangle 62"/>
                  <p:cNvSpPr/>
                  <p:nvPr/>
                </p:nvSpPr>
                <p:spPr>
                  <a:xfrm>
                    <a:off x="756903" y="482615"/>
                    <a:ext cx="185394" cy="17452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277" name="Rounded Rectangle 63"/>
                  <p:cNvSpPr/>
                  <p:nvPr/>
                </p:nvSpPr>
                <p:spPr>
                  <a:xfrm>
                    <a:off x="967016" y="474682"/>
                    <a:ext cx="185394" cy="17452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278" name="Rounded Rectangle 64"/>
                  <p:cNvSpPr/>
                  <p:nvPr/>
                </p:nvSpPr>
                <p:spPr>
                  <a:xfrm>
                    <a:off x="744544" y="284288"/>
                    <a:ext cx="185394" cy="1665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279" name="Rounded Rectangle 65"/>
                  <p:cNvSpPr/>
                  <p:nvPr/>
                </p:nvSpPr>
                <p:spPr>
                  <a:xfrm>
                    <a:off x="336675" y="85960"/>
                    <a:ext cx="185394" cy="17452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280" name="Rounded Rectangle 66"/>
                  <p:cNvSpPr/>
                  <p:nvPr/>
                </p:nvSpPr>
                <p:spPr>
                  <a:xfrm>
                    <a:off x="546789" y="85960"/>
                    <a:ext cx="185394" cy="17452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grpSp>
            <p:grpSp>
              <p:nvGrpSpPr>
                <p:cNvPr id="17" name="Group 16"/>
                <p:cNvGrpSpPr>
                  <a:grpSpLocks/>
                </p:cNvGrpSpPr>
                <p:nvPr/>
              </p:nvGrpSpPr>
              <p:grpSpPr bwMode="auto">
                <a:xfrm>
                  <a:off x="521186" y="888523"/>
                  <a:ext cx="246379" cy="668784"/>
                  <a:chOff x="521186" y="888523"/>
                  <a:chExt cx="244921" cy="553664"/>
                </a:xfrm>
              </p:grpSpPr>
              <p:sp>
                <p:nvSpPr>
                  <p:cNvPr id="263" name="Isosceles Triangle 49"/>
                  <p:cNvSpPr/>
                  <p:nvPr/>
                </p:nvSpPr>
                <p:spPr>
                  <a:xfrm>
                    <a:off x="521186" y="888524"/>
                    <a:ext cx="244921" cy="55366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cxnSp>
                <p:nvCxnSpPr>
                  <p:cNvPr id="264" name="Straight Connector 50"/>
                  <p:cNvCxnSpPr/>
                  <p:nvPr/>
                </p:nvCxnSpPr>
                <p:spPr>
                  <a:xfrm rot="16200000" flipH="1">
                    <a:off x="366815" y="1165355"/>
                    <a:ext cx="55366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p:cNvGrpSpPr>
                  <a:grpSpLocks/>
                </p:cNvGrpSpPr>
                <p:nvPr/>
              </p:nvGrpSpPr>
              <p:grpSpPr bwMode="auto">
                <a:xfrm>
                  <a:off x="492763" y="-5"/>
                  <a:ext cx="293761" cy="181525"/>
                  <a:chOff x="492763" y="-5"/>
                  <a:chExt cx="191019" cy="230158"/>
                </a:xfrm>
              </p:grpSpPr>
              <p:sp>
                <p:nvSpPr>
                  <p:cNvPr id="260" name="Rectangle 18"/>
                  <p:cNvSpPr/>
                  <p:nvPr/>
                </p:nvSpPr>
                <p:spPr>
                  <a:xfrm>
                    <a:off x="492763" y="145358"/>
                    <a:ext cx="191019" cy="8479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261" name="Rectangle 47"/>
                  <p:cNvSpPr/>
                  <p:nvPr/>
                </p:nvSpPr>
                <p:spPr>
                  <a:xfrm>
                    <a:off x="492763" y="72676"/>
                    <a:ext cx="191019" cy="60568"/>
                  </a:xfrm>
                  <a:prstGeom prst="rect">
                    <a:avLst/>
                  </a:prstGeom>
                  <a:solidFill>
                    <a:sysClr val="window" lastClr="FFFFFF"/>
                  </a:solidFill>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262" name="Trapezoid 48"/>
                  <p:cNvSpPr/>
                  <p:nvPr/>
                </p:nvSpPr>
                <p:spPr>
                  <a:xfrm>
                    <a:off x="498925" y="-5"/>
                    <a:ext cx="184857" cy="48454"/>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grpSp>
          </p:grpSp>
          <p:grpSp>
            <p:nvGrpSpPr>
              <p:cNvPr id="19" name="Group 93"/>
              <p:cNvGrpSpPr/>
              <p:nvPr/>
            </p:nvGrpSpPr>
            <p:grpSpPr>
              <a:xfrm>
                <a:off x="142846" y="1178702"/>
                <a:ext cx="2857521" cy="928694"/>
                <a:chOff x="2" y="-7"/>
                <a:chExt cx="2267259" cy="1930798"/>
              </a:xfrm>
            </p:grpSpPr>
            <p:grpSp>
              <p:nvGrpSpPr>
                <p:cNvPr id="22" name="Group 66"/>
                <p:cNvGrpSpPr/>
                <p:nvPr/>
              </p:nvGrpSpPr>
              <p:grpSpPr>
                <a:xfrm>
                  <a:off x="2" y="-7"/>
                  <a:ext cx="2267259" cy="1930798"/>
                  <a:chOff x="2" y="0"/>
                  <a:chExt cx="2280354" cy="1952626"/>
                </a:xfrm>
              </p:grpSpPr>
              <p:sp>
                <p:nvSpPr>
                  <p:cNvPr id="237" name="Freeform 96"/>
                  <p:cNvSpPr/>
                  <p:nvPr/>
                </p:nvSpPr>
                <p:spPr bwMode="auto">
                  <a:xfrm flipH="1">
                    <a:off x="1334843" y="471853"/>
                    <a:ext cx="566297" cy="1242928"/>
                  </a:xfrm>
                  <a:custGeom>
                    <a:avLst/>
                    <a:gdLst>
                      <a:gd name="connsiteX0" fmla="*/ 0 w 1828800"/>
                      <a:gd name="connsiteY0" fmla="*/ 0 h 2847975"/>
                      <a:gd name="connsiteX1" fmla="*/ 1828800 w 1828800"/>
                      <a:gd name="connsiteY1" fmla="*/ 0 h 2847975"/>
                      <a:gd name="connsiteX2" fmla="*/ 1828800 w 1828800"/>
                      <a:gd name="connsiteY2" fmla="*/ 2847975 h 2847975"/>
                      <a:gd name="connsiteX3" fmla="*/ 0 w 1828800"/>
                      <a:gd name="connsiteY3" fmla="*/ 2847975 h 2847975"/>
                      <a:gd name="connsiteX4" fmla="*/ 0 w 1828800"/>
                      <a:gd name="connsiteY4" fmla="*/ 0 h 2847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2847975">
                        <a:moveTo>
                          <a:pt x="0" y="0"/>
                        </a:moveTo>
                        <a:lnTo>
                          <a:pt x="1828800" y="0"/>
                        </a:lnTo>
                        <a:lnTo>
                          <a:pt x="1828800" y="2847975"/>
                        </a:lnTo>
                        <a:lnTo>
                          <a:pt x="0" y="2847975"/>
                        </a:lnTo>
                        <a:lnTo>
                          <a:pt x="0" y="0"/>
                        </a:lnTo>
                        <a:close/>
                      </a:path>
                    </a:pathLst>
                  </a:custGeom>
                  <a:no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cxnSp>
                <p:nvCxnSpPr>
                  <p:cNvPr id="238" name="Straight Connector 97"/>
                  <p:cNvCxnSpPr>
                    <a:endCxn id="237" idx="3"/>
                  </p:cNvCxnSpPr>
                  <p:nvPr/>
                </p:nvCxnSpPr>
                <p:spPr bwMode="auto">
                  <a:xfrm rot="16200000" flipH="1">
                    <a:off x="998446" y="812088"/>
                    <a:ext cx="1239092" cy="566297"/>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98"/>
                  <p:cNvCxnSpPr/>
                  <p:nvPr/>
                </p:nvCxnSpPr>
                <p:spPr bwMode="auto">
                  <a:xfrm flipH="1">
                    <a:off x="1901139" y="1699437"/>
                    <a:ext cx="0" cy="253189"/>
                  </a:xfrm>
                  <a:prstGeom prst="line">
                    <a:avLst/>
                  </a:prstGeom>
                  <a:ln w="101600"/>
                </p:spPr>
                <p:style>
                  <a:lnRef idx="1">
                    <a:schemeClr val="dk1"/>
                  </a:lnRef>
                  <a:fillRef idx="0">
                    <a:schemeClr val="dk1"/>
                  </a:fillRef>
                  <a:effectRef idx="0">
                    <a:schemeClr val="dk1"/>
                  </a:effectRef>
                  <a:fontRef idx="minor">
                    <a:schemeClr val="tx1"/>
                  </a:fontRef>
                </p:style>
              </p:cxnSp>
              <p:cxnSp>
                <p:nvCxnSpPr>
                  <p:cNvPr id="240" name="Straight Connector 99"/>
                  <p:cNvCxnSpPr/>
                  <p:nvPr/>
                </p:nvCxnSpPr>
                <p:spPr bwMode="auto">
                  <a:xfrm flipH="1">
                    <a:off x="1329787" y="1691764"/>
                    <a:ext cx="5056" cy="257025"/>
                  </a:xfrm>
                  <a:prstGeom prst="line">
                    <a:avLst/>
                  </a:prstGeom>
                  <a:ln w="101600"/>
                </p:spPr>
                <p:style>
                  <a:lnRef idx="1">
                    <a:schemeClr val="dk1"/>
                  </a:lnRef>
                  <a:fillRef idx="0">
                    <a:schemeClr val="dk1"/>
                  </a:fillRef>
                  <a:effectRef idx="0">
                    <a:schemeClr val="dk1"/>
                  </a:effectRef>
                  <a:fontRef idx="minor">
                    <a:schemeClr val="tx1"/>
                  </a:fontRef>
                </p:style>
              </p:cxnSp>
              <p:cxnSp>
                <p:nvCxnSpPr>
                  <p:cNvPr id="241" name="Straight Connector 100"/>
                  <p:cNvCxnSpPr/>
                  <p:nvPr/>
                </p:nvCxnSpPr>
                <p:spPr bwMode="auto">
                  <a:xfrm flipH="1" flipV="1">
                    <a:off x="2" y="456509"/>
                    <a:ext cx="2280354" cy="11508"/>
                  </a:xfrm>
                  <a:prstGeom prst="line">
                    <a:avLst/>
                  </a:prstGeom>
                  <a:ln w="101600"/>
                </p:spPr>
                <p:style>
                  <a:lnRef idx="1">
                    <a:schemeClr val="dk1"/>
                  </a:lnRef>
                  <a:fillRef idx="0">
                    <a:schemeClr val="dk1"/>
                  </a:fillRef>
                  <a:effectRef idx="0">
                    <a:schemeClr val="dk1"/>
                  </a:effectRef>
                  <a:fontRef idx="minor">
                    <a:schemeClr val="tx1"/>
                  </a:fontRef>
                </p:style>
              </p:cxnSp>
              <p:cxnSp>
                <p:nvCxnSpPr>
                  <p:cNvPr id="242" name="Straight Connector 101"/>
                  <p:cNvCxnSpPr/>
                  <p:nvPr/>
                </p:nvCxnSpPr>
                <p:spPr bwMode="auto">
                  <a:xfrm rot="5400000">
                    <a:off x="1125072" y="268535"/>
                    <a:ext cx="429654" cy="0"/>
                  </a:xfrm>
                  <a:prstGeom prst="line">
                    <a:avLst/>
                  </a:prstGeom>
                  <a:ln w="101600"/>
                </p:spPr>
                <p:style>
                  <a:lnRef idx="1">
                    <a:schemeClr val="dk1"/>
                  </a:lnRef>
                  <a:fillRef idx="0">
                    <a:schemeClr val="dk1"/>
                  </a:fillRef>
                  <a:effectRef idx="0">
                    <a:schemeClr val="dk1"/>
                  </a:effectRef>
                  <a:fontRef idx="minor">
                    <a:schemeClr val="tx1"/>
                  </a:fontRef>
                </p:style>
              </p:cxnSp>
              <p:cxnSp>
                <p:nvCxnSpPr>
                  <p:cNvPr id="243" name="Straight Connector 102"/>
                  <p:cNvCxnSpPr/>
                  <p:nvPr/>
                </p:nvCxnSpPr>
                <p:spPr bwMode="auto">
                  <a:xfrm rot="10800000" flipH="1" flipV="1">
                    <a:off x="1344956" y="65217"/>
                    <a:ext cx="915176" cy="39512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44" name="Straight Connector 103"/>
                  <p:cNvCxnSpPr/>
                  <p:nvPr/>
                </p:nvCxnSpPr>
                <p:spPr bwMode="auto">
                  <a:xfrm flipH="1">
                    <a:off x="40451" y="69053"/>
                    <a:ext cx="1284279" cy="375948"/>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45" name="Trapezoid 104"/>
                  <p:cNvSpPr/>
                  <p:nvPr/>
                </p:nvSpPr>
                <p:spPr bwMode="auto">
                  <a:xfrm flipH="1">
                    <a:off x="1779790" y="210992"/>
                    <a:ext cx="237642" cy="222500"/>
                  </a:xfrm>
                  <a:prstGeom prst="trapezoid">
                    <a:avLst/>
                  </a:prstGeom>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246" name="Flowchart: Or 105"/>
                  <p:cNvSpPr/>
                  <p:nvPr/>
                </p:nvSpPr>
                <p:spPr bwMode="auto">
                  <a:xfrm flipH="1">
                    <a:off x="1835409" y="364440"/>
                    <a:ext cx="136518" cy="234008"/>
                  </a:xfrm>
                  <a:prstGeom prst="flowChartOr">
                    <a:avLst/>
                  </a:prstGeom>
                  <a:noFill/>
                  <a:ln w="825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cxnSp>
                <p:nvCxnSpPr>
                  <p:cNvPr id="247" name="Straight Connector 78"/>
                  <p:cNvCxnSpPr/>
                  <p:nvPr/>
                </p:nvCxnSpPr>
                <p:spPr bwMode="auto">
                  <a:xfrm flipH="1" flipV="1">
                    <a:off x="40451" y="445000"/>
                    <a:ext cx="1789901" cy="38362"/>
                  </a:xfrm>
                  <a:prstGeom prst="line">
                    <a:avLst/>
                  </a:prstGeom>
                  <a:ln w="25400">
                    <a:solidFill>
                      <a:srgbClr val="C00000"/>
                    </a:solidFill>
                  </a:ln>
                </p:spPr>
                <p:style>
                  <a:lnRef idx="1">
                    <a:schemeClr val="dk1"/>
                  </a:lnRef>
                  <a:fillRef idx="0">
                    <a:schemeClr val="dk1"/>
                  </a:fillRef>
                  <a:effectRef idx="0">
                    <a:schemeClr val="dk1"/>
                  </a:effectRef>
                  <a:fontRef idx="minor">
                    <a:schemeClr val="tx1"/>
                  </a:fontRef>
                </p:style>
              </p:cxnSp>
              <p:grpSp>
                <p:nvGrpSpPr>
                  <p:cNvPr id="28" name="Group 79"/>
                  <p:cNvGrpSpPr/>
                  <p:nvPr/>
                </p:nvGrpSpPr>
                <p:grpSpPr>
                  <a:xfrm>
                    <a:off x="661108" y="433491"/>
                    <a:ext cx="111237" cy="698189"/>
                    <a:chOff x="661108" y="433491"/>
                    <a:chExt cx="111237" cy="698189"/>
                  </a:xfrm>
                </p:grpSpPr>
                <p:cxnSp>
                  <p:nvCxnSpPr>
                    <p:cNvPr id="252" name="Straight Connector 111"/>
                    <p:cNvCxnSpPr/>
                    <p:nvPr/>
                  </p:nvCxnSpPr>
                  <p:spPr bwMode="auto">
                    <a:xfrm rot="5400000">
                      <a:off x="432848" y="712314"/>
                      <a:ext cx="567757" cy="10112"/>
                    </a:xfrm>
                    <a:prstGeom prst="line">
                      <a:avLst/>
                    </a:prstGeom>
                    <a:ln w="25400">
                      <a:solidFill>
                        <a:srgbClr val="C00000"/>
                      </a:solidFill>
                    </a:ln>
                  </p:spPr>
                  <p:style>
                    <a:lnRef idx="1">
                      <a:schemeClr val="dk1"/>
                    </a:lnRef>
                    <a:fillRef idx="0">
                      <a:schemeClr val="dk1"/>
                    </a:fillRef>
                    <a:effectRef idx="0">
                      <a:schemeClr val="dk1"/>
                    </a:effectRef>
                    <a:fontRef idx="minor">
                      <a:schemeClr val="tx1"/>
                    </a:fontRef>
                  </p:style>
                </p:cxnSp>
                <p:sp>
                  <p:nvSpPr>
                    <p:cNvPr id="253" name="Diagonal Stripe 112"/>
                    <p:cNvSpPr/>
                    <p:nvPr/>
                  </p:nvSpPr>
                  <p:spPr bwMode="auto">
                    <a:xfrm rot="18368546" flipH="1">
                      <a:off x="649593" y="1008928"/>
                      <a:ext cx="134267" cy="111237"/>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solidFill>
                          <a:schemeClr val="tx1"/>
                        </a:solidFill>
                      </a:endParaRPr>
                    </a:p>
                  </p:txBody>
                </p:sp>
              </p:grpSp>
              <p:sp>
                <p:nvSpPr>
                  <p:cNvPr id="249" name="Flowchart: Delay 108"/>
                  <p:cNvSpPr/>
                  <p:nvPr/>
                </p:nvSpPr>
                <p:spPr bwMode="auto">
                  <a:xfrm rot="5400000" flipH="1">
                    <a:off x="1313656" y="16131"/>
                    <a:ext cx="57543" cy="25281"/>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250" name="Flowchart: Delay 109"/>
                  <p:cNvSpPr/>
                  <p:nvPr/>
                </p:nvSpPr>
                <p:spPr bwMode="auto">
                  <a:xfrm rot="5400000" flipH="1">
                    <a:off x="1870450" y="157460"/>
                    <a:ext cx="61379" cy="30337"/>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251" name="Flowchart: Delay 110"/>
                  <p:cNvSpPr/>
                  <p:nvPr/>
                </p:nvSpPr>
                <p:spPr bwMode="auto">
                  <a:xfrm rot="5400000" flipH="1">
                    <a:off x="2233889" y="399747"/>
                    <a:ext cx="57543" cy="25281"/>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grpSp>
            <p:sp>
              <p:nvSpPr>
                <p:cNvPr id="236" name="Oval 95"/>
                <p:cNvSpPr/>
                <p:nvPr/>
              </p:nvSpPr>
              <p:spPr>
                <a:xfrm>
                  <a:off x="1852558" y="435129"/>
                  <a:ext cx="87923" cy="8792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grpSp>
          <p:grpSp>
            <p:nvGrpSpPr>
              <p:cNvPr id="29" name="Group 113"/>
              <p:cNvGrpSpPr/>
              <p:nvPr/>
            </p:nvGrpSpPr>
            <p:grpSpPr>
              <a:xfrm>
                <a:off x="4214810" y="1552047"/>
                <a:ext cx="1182074" cy="591072"/>
                <a:chOff x="0" y="0"/>
                <a:chExt cx="1177704" cy="1170236"/>
              </a:xfrm>
            </p:grpSpPr>
            <p:sp>
              <p:nvSpPr>
                <p:cNvPr id="201" name="Rounded Rectangle 114"/>
                <p:cNvSpPr/>
                <p:nvPr/>
              </p:nvSpPr>
              <p:spPr bwMode="auto">
                <a:xfrm rot="5400000" flipH="1">
                  <a:off x="58042" y="999680"/>
                  <a:ext cx="131995" cy="20812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202" name="Rounded Rectangle 115"/>
                <p:cNvSpPr/>
                <p:nvPr/>
              </p:nvSpPr>
              <p:spPr bwMode="auto">
                <a:xfrm rot="5400000" flipH="1">
                  <a:off x="58058" y="839910"/>
                  <a:ext cx="141423" cy="19866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203" name="Rounded Rectangle 116"/>
                <p:cNvSpPr/>
                <p:nvPr/>
              </p:nvSpPr>
              <p:spPr bwMode="auto">
                <a:xfrm rot="5400000" flipH="1">
                  <a:off x="58058" y="659787"/>
                  <a:ext cx="141423" cy="19866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204" name="Rounded Rectangle 117"/>
                <p:cNvSpPr/>
                <p:nvPr/>
              </p:nvSpPr>
              <p:spPr bwMode="auto">
                <a:xfrm rot="5400000" flipH="1">
                  <a:off x="48136" y="499507"/>
                  <a:ext cx="141423" cy="1986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205" name="Rounded Rectangle 118"/>
                <p:cNvSpPr/>
                <p:nvPr/>
              </p:nvSpPr>
              <p:spPr bwMode="auto">
                <a:xfrm rot="5400000" flipH="1">
                  <a:off x="762851" y="994966"/>
                  <a:ext cx="141423" cy="20812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206" name="Rounded Rectangle 119"/>
                <p:cNvSpPr/>
                <p:nvPr/>
              </p:nvSpPr>
              <p:spPr bwMode="auto">
                <a:xfrm rot="5400000" flipH="1">
                  <a:off x="762851" y="824765"/>
                  <a:ext cx="141423" cy="20812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207" name="Rounded Rectangle 120"/>
                <p:cNvSpPr/>
                <p:nvPr/>
              </p:nvSpPr>
              <p:spPr bwMode="auto">
                <a:xfrm rot="5400000" flipH="1">
                  <a:off x="289836" y="994966"/>
                  <a:ext cx="141423" cy="20812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208" name="Rounded Rectangle 121"/>
                <p:cNvSpPr/>
                <p:nvPr/>
              </p:nvSpPr>
              <p:spPr bwMode="auto">
                <a:xfrm rot="5400000" flipH="1">
                  <a:off x="304009" y="829478"/>
                  <a:ext cx="131995" cy="20812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209" name="Rounded Rectangle 122"/>
                <p:cNvSpPr/>
                <p:nvPr/>
              </p:nvSpPr>
              <p:spPr bwMode="auto">
                <a:xfrm rot="5400000" flipH="1">
                  <a:off x="304009" y="669198"/>
                  <a:ext cx="131995" cy="20812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210" name="Rounded Rectangle 123"/>
                <p:cNvSpPr/>
                <p:nvPr/>
              </p:nvSpPr>
              <p:spPr bwMode="auto">
                <a:xfrm rot="5400000" flipH="1">
                  <a:off x="526344" y="995461"/>
                  <a:ext cx="141423" cy="20812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211" name="Rounded Rectangle 124"/>
                <p:cNvSpPr/>
                <p:nvPr/>
              </p:nvSpPr>
              <p:spPr bwMode="auto">
                <a:xfrm rot="5400000" flipH="1">
                  <a:off x="535804" y="825259"/>
                  <a:ext cx="141423" cy="2081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212" name="Rounded Rectangle 125"/>
                <p:cNvSpPr/>
                <p:nvPr/>
              </p:nvSpPr>
              <p:spPr bwMode="auto">
                <a:xfrm rot="5400000" flipH="1">
                  <a:off x="536266" y="664979"/>
                  <a:ext cx="141423" cy="20812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213" name="Rounded Rectangle 126"/>
                <p:cNvSpPr/>
                <p:nvPr/>
              </p:nvSpPr>
              <p:spPr bwMode="auto">
                <a:xfrm rot="5400000" flipH="1">
                  <a:off x="535804" y="494778"/>
                  <a:ext cx="141423" cy="20812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214" name="Rounded Rectangle 127"/>
                <p:cNvSpPr/>
                <p:nvPr/>
              </p:nvSpPr>
              <p:spPr bwMode="auto">
                <a:xfrm rot="5400000" flipH="1">
                  <a:off x="767581" y="669215"/>
                  <a:ext cx="141423" cy="1986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215" name="Rounded Rectangle 128"/>
                <p:cNvSpPr/>
                <p:nvPr/>
              </p:nvSpPr>
              <p:spPr bwMode="auto">
                <a:xfrm rot="5400000" flipH="1">
                  <a:off x="999359" y="995461"/>
                  <a:ext cx="141423" cy="20812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216" name="Rounded Rectangle 129"/>
                <p:cNvSpPr/>
                <p:nvPr/>
              </p:nvSpPr>
              <p:spPr bwMode="auto">
                <a:xfrm rot="5400000" flipH="1">
                  <a:off x="999359" y="825259"/>
                  <a:ext cx="141423" cy="20812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217" name="Rounded Rectangle 130"/>
                <p:cNvSpPr/>
                <p:nvPr/>
              </p:nvSpPr>
              <p:spPr bwMode="auto">
                <a:xfrm rot="5400000" flipH="1">
                  <a:off x="299756" y="514527"/>
                  <a:ext cx="141423" cy="19866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218" name="Rounded Rectangle 131"/>
                <p:cNvSpPr/>
                <p:nvPr/>
              </p:nvSpPr>
              <p:spPr bwMode="auto">
                <a:xfrm rot="5400000" flipH="1">
                  <a:off x="997866" y="666927"/>
                  <a:ext cx="141423" cy="19866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219" name="Rounded Rectangle 132"/>
                <p:cNvSpPr/>
                <p:nvPr/>
              </p:nvSpPr>
              <p:spPr bwMode="auto">
                <a:xfrm rot="5400000" flipH="1">
                  <a:off x="773230" y="501823"/>
                  <a:ext cx="141423" cy="19866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220" name="Rounded Rectangle 133"/>
                <p:cNvSpPr/>
                <p:nvPr/>
              </p:nvSpPr>
              <p:spPr bwMode="auto">
                <a:xfrm rot="5400000" flipH="1">
                  <a:off x="995084" y="495471"/>
                  <a:ext cx="141423" cy="19866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221" name="Rounded Rectangle 134"/>
                <p:cNvSpPr/>
                <p:nvPr/>
              </p:nvSpPr>
              <p:spPr bwMode="auto">
                <a:xfrm rot="5400000" flipH="1">
                  <a:off x="33352" y="329674"/>
                  <a:ext cx="141423" cy="20812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222" name="Rounded Rectangle 135"/>
                <p:cNvSpPr/>
                <p:nvPr/>
              </p:nvSpPr>
              <p:spPr bwMode="auto">
                <a:xfrm rot="5400000" flipH="1">
                  <a:off x="304816" y="323322"/>
                  <a:ext cx="141423" cy="20812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223" name="Rounded Rectangle 136"/>
                <p:cNvSpPr/>
                <p:nvPr/>
              </p:nvSpPr>
              <p:spPr bwMode="auto">
                <a:xfrm rot="5400000" flipH="1">
                  <a:off x="547806" y="327536"/>
                  <a:ext cx="141423" cy="19866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224" name="Rounded Rectangle 137"/>
                <p:cNvSpPr/>
                <p:nvPr/>
              </p:nvSpPr>
              <p:spPr bwMode="auto">
                <a:xfrm rot="5400000" flipH="1">
                  <a:off x="35432" y="152510"/>
                  <a:ext cx="141423" cy="19866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225" name="Rounded Rectangle 138"/>
                <p:cNvSpPr/>
                <p:nvPr/>
              </p:nvSpPr>
              <p:spPr bwMode="auto">
                <a:xfrm rot="5400000" flipH="1">
                  <a:off x="61612" y="-28638"/>
                  <a:ext cx="131995" cy="20812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226" name="Rounded Rectangle 139"/>
                <p:cNvSpPr/>
                <p:nvPr/>
              </p:nvSpPr>
              <p:spPr bwMode="auto">
                <a:xfrm rot="5400000" flipH="1">
                  <a:off x="766421" y="-33352"/>
                  <a:ext cx="141423" cy="20812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227" name="Rounded Rectangle 140"/>
                <p:cNvSpPr/>
                <p:nvPr/>
              </p:nvSpPr>
              <p:spPr bwMode="auto">
                <a:xfrm rot="5400000" flipH="1">
                  <a:off x="293406" y="-33352"/>
                  <a:ext cx="141423" cy="20812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228" name="Rounded Rectangle 141"/>
                <p:cNvSpPr/>
                <p:nvPr/>
              </p:nvSpPr>
              <p:spPr bwMode="auto">
                <a:xfrm rot="5400000" flipH="1">
                  <a:off x="529914" y="-32857"/>
                  <a:ext cx="141423" cy="20812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229" name="Rounded Rectangle 142"/>
                <p:cNvSpPr/>
                <p:nvPr/>
              </p:nvSpPr>
              <p:spPr bwMode="auto">
                <a:xfrm rot="5400000" flipH="1">
                  <a:off x="1002929" y="115973"/>
                  <a:ext cx="141423" cy="20812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230" name="Rounded Rectangle 143"/>
                <p:cNvSpPr/>
                <p:nvPr/>
              </p:nvSpPr>
              <p:spPr bwMode="auto">
                <a:xfrm rot="5400000" flipH="1">
                  <a:off x="287735" y="146902"/>
                  <a:ext cx="131995" cy="20812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231" name="Rounded Rectangle 144"/>
                <p:cNvSpPr/>
                <p:nvPr/>
              </p:nvSpPr>
              <p:spPr bwMode="auto">
                <a:xfrm rot="5400000" flipH="1">
                  <a:off x="519992" y="142683"/>
                  <a:ext cx="141423" cy="20812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232" name="Rounded Rectangle 145"/>
                <p:cNvSpPr/>
                <p:nvPr/>
              </p:nvSpPr>
              <p:spPr bwMode="auto">
                <a:xfrm rot="5400000" flipH="1">
                  <a:off x="751307" y="146919"/>
                  <a:ext cx="141423" cy="1986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233" name="Rounded Rectangle 146"/>
                <p:cNvSpPr/>
                <p:nvPr/>
              </p:nvSpPr>
              <p:spPr bwMode="auto">
                <a:xfrm rot="5400000" flipH="1">
                  <a:off x="1001436" y="303383"/>
                  <a:ext cx="141423" cy="19866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234" name="Rounded Rectangle 147"/>
                <p:cNvSpPr/>
                <p:nvPr/>
              </p:nvSpPr>
              <p:spPr bwMode="auto">
                <a:xfrm rot="5400000" flipH="1">
                  <a:off x="763991" y="315576"/>
                  <a:ext cx="131995" cy="20812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grpSp>
          <p:grpSp>
            <p:nvGrpSpPr>
              <p:cNvPr id="30" name="Group 148"/>
              <p:cNvGrpSpPr/>
              <p:nvPr/>
            </p:nvGrpSpPr>
            <p:grpSpPr>
              <a:xfrm>
                <a:off x="7710520" y="1869935"/>
                <a:ext cx="862008" cy="237465"/>
                <a:chOff x="-7" y="0"/>
                <a:chExt cx="853278" cy="468975"/>
              </a:xfrm>
            </p:grpSpPr>
            <p:sp>
              <p:nvSpPr>
                <p:cNvPr id="190" name="Rounded Rectangle 149"/>
                <p:cNvSpPr/>
                <p:nvPr/>
              </p:nvSpPr>
              <p:spPr>
                <a:xfrm>
                  <a:off x="9922" y="70656"/>
                  <a:ext cx="446477" cy="20835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grpSp>
              <p:nvGrpSpPr>
                <p:cNvPr id="31" name="Group 87"/>
                <p:cNvGrpSpPr/>
                <p:nvPr/>
              </p:nvGrpSpPr>
              <p:grpSpPr>
                <a:xfrm>
                  <a:off x="-7" y="0"/>
                  <a:ext cx="853278" cy="468975"/>
                  <a:chOff x="-7" y="0"/>
                  <a:chExt cx="1533380" cy="468975"/>
                </a:xfrm>
              </p:grpSpPr>
              <p:sp>
                <p:nvSpPr>
                  <p:cNvPr id="192" name="Flowchart: Manual Input 151"/>
                  <p:cNvSpPr/>
                  <p:nvPr/>
                </p:nvSpPr>
                <p:spPr>
                  <a:xfrm flipH="1">
                    <a:off x="1158844" y="0"/>
                    <a:ext cx="368162" cy="380566"/>
                  </a:xfrm>
                  <a:prstGeom prst="flowChartManualInp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cxnSp>
                <p:nvCxnSpPr>
                  <p:cNvPr id="193" name="Straight Connector 152"/>
                  <p:cNvCxnSpPr/>
                  <p:nvPr/>
                </p:nvCxnSpPr>
                <p:spPr>
                  <a:xfrm flipV="1">
                    <a:off x="1050938" y="345968"/>
                    <a:ext cx="482435" cy="1413"/>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94" name="Oval 153"/>
                  <p:cNvSpPr/>
                  <p:nvPr/>
                </p:nvSpPr>
                <p:spPr>
                  <a:xfrm>
                    <a:off x="1363190" y="325742"/>
                    <a:ext cx="161132" cy="1405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195" name="Oval 91"/>
                  <p:cNvSpPr/>
                  <p:nvPr/>
                </p:nvSpPr>
                <p:spPr>
                  <a:xfrm>
                    <a:off x="1101349" y="325742"/>
                    <a:ext cx="161132" cy="1405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196" name="Flowchart: Manual Input 155"/>
                  <p:cNvSpPr/>
                  <p:nvPr/>
                </p:nvSpPr>
                <p:spPr>
                  <a:xfrm flipH="1">
                    <a:off x="1233420" y="91321"/>
                    <a:ext cx="206307" cy="138436"/>
                  </a:xfrm>
                  <a:prstGeom prst="flowChartManualInpu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cxnSp>
                <p:nvCxnSpPr>
                  <p:cNvPr id="197" name="Straight Connector 156"/>
                  <p:cNvCxnSpPr/>
                  <p:nvPr/>
                </p:nvCxnSpPr>
                <p:spPr>
                  <a:xfrm>
                    <a:off x="-7" y="338537"/>
                    <a:ext cx="1019140" cy="1871"/>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98" name="Straight Connector 157"/>
                  <p:cNvCxnSpPr/>
                  <p:nvPr/>
                </p:nvCxnSpPr>
                <p:spPr>
                  <a:xfrm>
                    <a:off x="884310" y="259521"/>
                    <a:ext cx="231604" cy="1288"/>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99" name="Oval 158"/>
                  <p:cNvSpPr/>
                  <p:nvPr/>
                </p:nvSpPr>
                <p:spPr>
                  <a:xfrm>
                    <a:off x="261691" y="327100"/>
                    <a:ext cx="161132" cy="1405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200" name="Oval 159"/>
                  <p:cNvSpPr/>
                  <p:nvPr/>
                </p:nvSpPr>
                <p:spPr>
                  <a:xfrm>
                    <a:off x="39072" y="328459"/>
                    <a:ext cx="161132" cy="1405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grpSp>
          </p:grpSp>
          <p:grpSp>
            <p:nvGrpSpPr>
              <p:cNvPr id="32" name="Group 160"/>
              <p:cNvGrpSpPr/>
              <p:nvPr/>
            </p:nvGrpSpPr>
            <p:grpSpPr>
              <a:xfrm>
                <a:off x="7286644" y="1678771"/>
                <a:ext cx="857260" cy="428627"/>
                <a:chOff x="0" y="0"/>
                <a:chExt cx="1731279" cy="1468671"/>
              </a:xfrm>
            </p:grpSpPr>
            <p:grpSp>
              <p:nvGrpSpPr>
                <p:cNvPr id="51" name="Group 154"/>
                <p:cNvGrpSpPr/>
                <p:nvPr/>
              </p:nvGrpSpPr>
              <p:grpSpPr>
                <a:xfrm>
                  <a:off x="3857" y="169292"/>
                  <a:ext cx="75097" cy="1299379"/>
                  <a:chOff x="3857" y="169292"/>
                  <a:chExt cx="175079" cy="1891846"/>
                </a:xfrm>
                <a:solidFill>
                  <a:schemeClr val="bg2">
                    <a:lumMod val="75000"/>
                  </a:schemeClr>
                </a:solidFill>
              </p:grpSpPr>
              <p:sp>
                <p:nvSpPr>
                  <p:cNvPr id="188" name="Right Triangle 178"/>
                  <p:cNvSpPr/>
                  <p:nvPr/>
                </p:nvSpPr>
                <p:spPr>
                  <a:xfrm flipV="1">
                    <a:off x="70079" y="169745"/>
                    <a:ext cx="108857" cy="189139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189" name="Rectangle 179"/>
                  <p:cNvSpPr/>
                  <p:nvPr/>
                </p:nvSpPr>
                <p:spPr>
                  <a:xfrm>
                    <a:off x="3857" y="169292"/>
                    <a:ext cx="72571" cy="18913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grpSp>
            <p:grpSp>
              <p:nvGrpSpPr>
                <p:cNvPr id="52" name="Group 155"/>
                <p:cNvGrpSpPr/>
                <p:nvPr/>
              </p:nvGrpSpPr>
              <p:grpSpPr>
                <a:xfrm flipH="1">
                  <a:off x="1652037" y="164931"/>
                  <a:ext cx="73971" cy="1299379"/>
                  <a:chOff x="1652037" y="164931"/>
                  <a:chExt cx="175079" cy="1891846"/>
                </a:xfrm>
                <a:solidFill>
                  <a:schemeClr val="bg2">
                    <a:lumMod val="75000"/>
                  </a:schemeClr>
                </a:solidFill>
              </p:grpSpPr>
              <p:sp>
                <p:nvSpPr>
                  <p:cNvPr id="186" name="Right Triangle 176"/>
                  <p:cNvSpPr/>
                  <p:nvPr/>
                </p:nvSpPr>
                <p:spPr>
                  <a:xfrm flipV="1">
                    <a:off x="1718259" y="165384"/>
                    <a:ext cx="108857" cy="189139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187" name="Rectangle 177"/>
                  <p:cNvSpPr/>
                  <p:nvPr/>
                </p:nvSpPr>
                <p:spPr>
                  <a:xfrm>
                    <a:off x="1652037" y="164931"/>
                    <a:ext cx="72571" cy="18913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grpSp>
            <p:sp>
              <p:nvSpPr>
                <p:cNvPr id="173" name="Rectangle 163"/>
                <p:cNvSpPr/>
                <p:nvPr/>
              </p:nvSpPr>
              <p:spPr>
                <a:xfrm>
                  <a:off x="806" y="0"/>
                  <a:ext cx="1725271" cy="38481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cxnSp>
              <p:nvCxnSpPr>
                <p:cNvPr id="174" name="Straight Connector 164"/>
                <p:cNvCxnSpPr/>
                <p:nvPr/>
              </p:nvCxnSpPr>
              <p:spPr>
                <a:xfrm rot="10800000" flipH="1">
                  <a:off x="806" y="374432"/>
                  <a:ext cx="1725271" cy="10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65"/>
                <p:cNvCxnSpPr/>
                <p:nvPr/>
              </p:nvCxnSpPr>
              <p:spPr>
                <a:xfrm rot="10800000" flipH="1">
                  <a:off x="6008" y="42261"/>
                  <a:ext cx="1725271" cy="10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66"/>
                <p:cNvCxnSpPr/>
                <p:nvPr/>
              </p:nvCxnSpPr>
              <p:spPr>
                <a:xfrm rot="10800000" flipH="1">
                  <a:off x="0" y="12283"/>
                  <a:ext cx="1725271" cy="10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2" name="Group 160"/>
                <p:cNvGrpSpPr/>
                <p:nvPr/>
              </p:nvGrpSpPr>
              <p:grpSpPr>
                <a:xfrm>
                  <a:off x="452582" y="145516"/>
                  <a:ext cx="382514" cy="132614"/>
                  <a:chOff x="452582" y="145516"/>
                  <a:chExt cx="383980" cy="132614"/>
                </a:xfrm>
              </p:grpSpPr>
              <p:sp>
                <p:nvSpPr>
                  <p:cNvPr id="183" name="Oval 173"/>
                  <p:cNvSpPr/>
                  <p:nvPr/>
                </p:nvSpPr>
                <p:spPr>
                  <a:xfrm>
                    <a:off x="730712" y="145516"/>
                    <a:ext cx="105850" cy="132614"/>
                  </a:xfrm>
                  <a:prstGeom prst="ellipse">
                    <a:avLst/>
                  </a:prstGeom>
                  <a:solidFill>
                    <a:srgbClr val="10FC4E"/>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184" name="Oval 174"/>
                  <p:cNvSpPr/>
                  <p:nvPr/>
                </p:nvSpPr>
                <p:spPr>
                  <a:xfrm>
                    <a:off x="593552" y="145516"/>
                    <a:ext cx="105850" cy="132614"/>
                  </a:xfrm>
                  <a:prstGeom prst="ellipse">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185" name="Oval 175"/>
                  <p:cNvSpPr/>
                  <p:nvPr/>
                </p:nvSpPr>
                <p:spPr>
                  <a:xfrm>
                    <a:off x="452582" y="145516"/>
                    <a:ext cx="105850" cy="132614"/>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grpSp>
            <p:pic>
              <p:nvPicPr>
                <p:cNvPr id="178" name="Picture 168"/>
                <p:cNvPicPr>
                  <a:picLocks noChangeAspect="1"/>
                </p:cNvPicPr>
                <p:nvPr/>
              </p:nvPicPr>
              <p:blipFill>
                <a:blip r:embed="rId2" cstate="print"/>
                <a:stretch>
                  <a:fillRect/>
                </a:stretch>
              </p:blipFill>
              <p:spPr>
                <a:xfrm>
                  <a:off x="47926" y="58248"/>
                  <a:ext cx="327660" cy="299892"/>
                </a:xfrm>
                <a:prstGeom prst="rect">
                  <a:avLst/>
                </a:prstGeom>
              </p:spPr>
            </p:pic>
            <p:pic>
              <p:nvPicPr>
                <p:cNvPr id="179" name="Picture 169"/>
                <p:cNvPicPr>
                  <a:picLocks noChangeAspect="1"/>
                </p:cNvPicPr>
                <p:nvPr/>
              </p:nvPicPr>
              <p:blipFill>
                <a:blip r:embed="rId3" cstate="print"/>
                <a:stretch>
                  <a:fillRect/>
                </a:stretch>
              </p:blipFill>
              <p:spPr>
                <a:xfrm>
                  <a:off x="979911" y="53340"/>
                  <a:ext cx="730054" cy="320040"/>
                </a:xfrm>
                <a:prstGeom prst="rect">
                  <a:avLst/>
                </a:prstGeom>
              </p:spPr>
            </p:pic>
            <p:sp>
              <p:nvSpPr>
                <p:cNvPr id="180" name="Snip Single Corner Rectangle 170"/>
                <p:cNvSpPr/>
                <p:nvPr/>
              </p:nvSpPr>
              <p:spPr>
                <a:xfrm>
                  <a:off x="21256" y="381000"/>
                  <a:ext cx="510540" cy="1062990"/>
                </a:xfrm>
                <a:prstGeom prst="snip1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181" name="Snip Single Corner Rectangle 171"/>
                <p:cNvSpPr/>
                <p:nvPr/>
              </p:nvSpPr>
              <p:spPr>
                <a:xfrm>
                  <a:off x="70786" y="464820"/>
                  <a:ext cx="392430" cy="373380"/>
                </a:xfrm>
                <a:prstGeom prst="snip1Rect">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pic>
              <p:nvPicPr>
                <p:cNvPr id="182" name="Picture 172"/>
                <p:cNvPicPr>
                  <a:picLocks noChangeAspect="1"/>
                </p:cNvPicPr>
                <p:nvPr/>
              </p:nvPicPr>
              <p:blipFill>
                <a:blip r:embed="rId2" cstate="print"/>
                <a:stretch>
                  <a:fillRect/>
                </a:stretch>
              </p:blipFill>
              <p:spPr>
                <a:xfrm>
                  <a:off x="105076" y="926928"/>
                  <a:ext cx="327660" cy="299892"/>
                </a:xfrm>
                <a:prstGeom prst="rect">
                  <a:avLst/>
                </a:prstGeom>
              </p:spPr>
            </p:pic>
          </p:grpSp>
          <p:grpSp>
            <p:nvGrpSpPr>
              <p:cNvPr id="83" name="Group 180"/>
              <p:cNvGrpSpPr/>
              <p:nvPr/>
            </p:nvGrpSpPr>
            <p:grpSpPr>
              <a:xfrm>
                <a:off x="5853132" y="1869935"/>
                <a:ext cx="862008" cy="237465"/>
                <a:chOff x="-7" y="0"/>
                <a:chExt cx="853278" cy="468975"/>
              </a:xfrm>
            </p:grpSpPr>
            <p:sp>
              <p:nvSpPr>
                <p:cNvPr id="160" name="Rounded Rectangle 181"/>
                <p:cNvSpPr/>
                <p:nvPr/>
              </p:nvSpPr>
              <p:spPr>
                <a:xfrm>
                  <a:off x="9922" y="70656"/>
                  <a:ext cx="446477" cy="20835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grpSp>
              <p:nvGrpSpPr>
                <p:cNvPr id="94" name="Group 87"/>
                <p:cNvGrpSpPr/>
                <p:nvPr/>
              </p:nvGrpSpPr>
              <p:grpSpPr>
                <a:xfrm>
                  <a:off x="-7" y="0"/>
                  <a:ext cx="853278" cy="468975"/>
                  <a:chOff x="-7" y="0"/>
                  <a:chExt cx="1533380" cy="468975"/>
                </a:xfrm>
              </p:grpSpPr>
              <p:sp>
                <p:nvSpPr>
                  <p:cNvPr id="162" name="Flowchart: Manual Input 183"/>
                  <p:cNvSpPr/>
                  <p:nvPr/>
                </p:nvSpPr>
                <p:spPr>
                  <a:xfrm flipH="1">
                    <a:off x="1158844" y="0"/>
                    <a:ext cx="368162" cy="380566"/>
                  </a:xfrm>
                  <a:prstGeom prst="flowChartManualInp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cxnSp>
                <p:nvCxnSpPr>
                  <p:cNvPr id="163" name="Straight Connector 184"/>
                  <p:cNvCxnSpPr/>
                  <p:nvPr/>
                </p:nvCxnSpPr>
                <p:spPr>
                  <a:xfrm flipV="1">
                    <a:off x="1050938" y="345968"/>
                    <a:ext cx="482435" cy="1413"/>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64" name="Oval 185"/>
                  <p:cNvSpPr/>
                  <p:nvPr/>
                </p:nvSpPr>
                <p:spPr>
                  <a:xfrm>
                    <a:off x="1363190" y="325742"/>
                    <a:ext cx="161132" cy="1405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165" name="Oval 186"/>
                  <p:cNvSpPr/>
                  <p:nvPr/>
                </p:nvSpPr>
                <p:spPr>
                  <a:xfrm>
                    <a:off x="1101349" y="325742"/>
                    <a:ext cx="161132" cy="1405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166" name="Flowchart: Manual Input 187"/>
                  <p:cNvSpPr/>
                  <p:nvPr/>
                </p:nvSpPr>
                <p:spPr>
                  <a:xfrm flipH="1">
                    <a:off x="1233420" y="91321"/>
                    <a:ext cx="206307" cy="138436"/>
                  </a:xfrm>
                  <a:prstGeom prst="flowChartManualInpu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cxnSp>
                <p:nvCxnSpPr>
                  <p:cNvPr id="167" name="Straight Connector 188"/>
                  <p:cNvCxnSpPr/>
                  <p:nvPr/>
                </p:nvCxnSpPr>
                <p:spPr>
                  <a:xfrm>
                    <a:off x="-7" y="338537"/>
                    <a:ext cx="1019140" cy="1871"/>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68" name="Straight Connector 189"/>
                  <p:cNvCxnSpPr/>
                  <p:nvPr/>
                </p:nvCxnSpPr>
                <p:spPr>
                  <a:xfrm>
                    <a:off x="884310" y="259521"/>
                    <a:ext cx="231604" cy="1288"/>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69" name="Oval 190"/>
                  <p:cNvSpPr/>
                  <p:nvPr/>
                </p:nvSpPr>
                <p:spPr>
                  <a:xfrm>
                    <a:off x="261691" y="327100"/>
                    <a:ext cx="161132" cy="1405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170" name="Oval 191"/>
                  <p:cNvSpPr/>
                  <p:nvPr/>
                </p:nvSpPr>
                <p:spPr>
                  <a:xfrm>
                    <a:off x="39072" y="328459"/>
                    <a:ext cx="161132" cy="1405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grpSp>
          </p:grpSp>
          <p:grpSp>
            <p:nvGrpSpPr>
              <p:cNvPr id="150" name="Group 192"/>
              <p:cNvGrpSpPr/>
              <p:nvPr/>
            </p:nvGrpSpPr>
            <p:grpSpPr>
              <a:xfrm>
                <a:off x="2643174" y="1827718"/>
                <a:ext cx="862008" cy="237465"/>
                <a:chOff x="-7" y="0"/>
                <a:chExt cx="853278" cy="468975"/>
              </a:xfrm>
            </p:grpSpPr>
            <p:sp>
              <p:nvSpPr>
                <p:cNvPr id="149" name="Rounded Rectangle 193"/>
                <p:cNvSpPr/>
                <p:nvPr/>
              </p:nvSpPr>
              <p:spPr>
                <a:xfrm>
                  <a:off x="9922" y="70656"/>
                  <a:ext cx="446477" cy="20835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grpSp>
              <p:nvGrpSpPr>
                <p:cNvPr id="161" name="Group 87"/>
                <p:cNvGrpSpPr/>
                <p:nvPr/>
              </p:nvGrpSpPr>
              <p:grpSpPr>
                <a:xfrm>
                  <a:off x="-7" y="0"/>
                  <a:ext cx="853278" cy="468975"/>
                  <a:chOff x="-7" y="0"/>
                  <a:chExt cx="1533380" cy="468975"/>
                </a:xfrm>
              </p:grpSpPr>
              <p:sp>
                <p:nvSpPr>
                  <p:cNvPr id="151" name="Flowchart: Manual Input 195"/>
                  <p:cNvSpPr/>
                  <p:nvPr/>
                </p:nvSpPr>
                <p:spPr>
                  <a:xfrm flipH="1">
                    <a:off x="1158844" y="0"/>
                    <a:ext cx="368162" cy="380566"/>
                  </a:xfrm>
                  <a:prstGeom prst="flowChartManualInp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cxnSp>
                <p:nvCxnSpPr>
                  <p:cNvPr id="152" name="Straight Connector 196"/>
                  <p:cNvCxnSpPr/>
                  <p:nvPr/>
                </p:nvCxnSpPr>
                <p:spPr>
                  <a:xfrm flipV="1">
                    <a:off x="1050938" y="345968"/>
                    <a:ext cx="482435" cy="1413"/>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53" name="Oval 197"/>
                  <p:cNvSpPr/>
                  <p:nvPr/>
                </p:nvSpPr>
                <p:spPr>
                  <a:xfrm>
                    <a:off x="1363190" y="325742"/>
                    <a:ext cx="161132" cy="1405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154" name="Oval 198"/>
                  <p:cNvSpPr/>
                  <p:nvPr/>
                </p:nvSpPr>
                <p:spPr>
                  <a:xfrm>
                    <a:off x="1101349" y="325742"/>
                    <a:ext cx="161132" cy="1405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155" name="Flowchart: Manual Input 199"/>
                  <p:cNvSpPr/>
                  <p:nvPr/>
                </p:nvSpPr>
                <p:spPr>
                  <a:xfrm flipH="1">
                    <a:off x="1233420" y="91321"/>
                    <a:ext cx="206307" cy="138436"/>
                  </a:xfrm>
                  <a:prstGeom prst="flowChartManualInpu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cxnSp>
                <p:nvCxnSpPr>
                  <p:cNvPr id="156" name="Straight Connector 200"/>
                  <p:cNvCxnSpPr/>
                  <p:nvPr/>
                </p:nvCxnSpPr>
                <p:spPr>
                  <a:xfrm>
                    <a:off x="-7" y="338537"/>
                    <a:ext cx="1019140" cy="1871"/>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57" name="Straight Connector 201"/>
                  <p:cNvCxnSpPr/>
                  <p:nvPr/>
                </p:nvCxnSpPr>
                <p:spPr>
                  <a:xfrm>
                    <a:off x="884310" y="259521"/>
                    <a:ext cx="231604" cy="1288"/>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58" name="Oval 202"/>
                  <p:cNvSpPr/>
                  <p:nvPr/>
                </p:nvSpPr>
                <p:spPr>
                  <a:xfrm>
                    <a:off x="261691" y="327100"/>
                    <a:ext cx="161132" cy="1405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159" name="Oval 203"/>
                  <p:cNvSpPr/>
                  <p:nvPr/>
                </p:nvSpPr>
                <p:spPr>
                  <a:xfrm>
                    <a:off x="39072" y="328459"/>
                    <a:ext cx="161132" cy="1405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grpSp>
          </p:grpSp>
          <p:grpSp>
            <p:nvGrpSpPr>
              <p:cNvPr id="171" name="Group 204"/>
              <p:cNvGrpSpPr/>
              <p:nvPr/>
            </p:nvGrpSpPr>
            <p:grpSpPr>
              <a:xfrm rot="21336300">
                <a:off x="2438531" y="2534900"/>
                <a:ext cx="6143523" cy="244079"/>
                <a:chOff x="0" y="0"/>
                <a:chExt cx="6072188" cy="261938"/>
              </a:xfrm>
            </p:grpSpPr>
            <p:sp>
              <p:nvSpPr>
                <p:cNvPr id="138" name="Wave 205"/>
                <p:cNvSpPr/>
                <p:nvPr/>
              </p:nvSpPr>
              <p:spPr>
                <a:xfrm>
                  <a:off x="0" y="0"/>
                  <a:ext cx="6072188" cy="261938"/>
                </a:xfrm>
                <a:prstGeom prst="wave">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cxnSp>
              <p:nvCxnSpPr>
                <p:cNvPr id="139" name="Straight Connector 206"/>
                <p:cNvCxnSpPr>
                  <a:stCxn id="138" idx="1"/>
                </p:cNvCxnSpPr>
                <p:nvPr/>
              </p:nvCxnSpPr>
              <p:spPr>
                <a:xfrm rot="10800000" flipH="1">
                  <a:off x="0" y="102651"/>
                  <a:ext cx="593060" cy="28318"/>
                </a:xfrm>
                <a:prstGeom prst="line">
                  <a:avLst/>
                </a:prstGeom>
                <a:ln>
                  <a:solidFill>
                    <a:srgbClr val="FFFF00"/>
                  </a:solidFill>
                  <a:prstDash val="lgDash"/>
                </a:ln>
              </p:spPr>
              <p:style>
                <a:lnRef idx="1">
                  <a:schemeClr val="accent1"/>
                </a:lnRef>
                <a:fillRef idx="0">
                  <a:schemeClr val="accent1"/>
                </a:fillRef>
                <a:effectRef idx="0">
                  <a:schemeClr val="accent1"/>
                </a:effectRef>
                <a:fontRef idx="minor">
                  <a:schemeClr val="tx1"/>
                </a:fontRef>
              </p:style>
            </p:cxnSp>
            <p:cxnSp>
              <p:nvCxnSpPr>
                <p:cNvPr id="140" name="Straight Connector 207"/>
                <p:cNvCxnSpPr/>
                <p:nvPr/>
              </p:nvCxnSpPr>
              <p:spPr>
                <a:xfrm flipV="1">
                  <a:off x="628323" y="97502"/>
                  <a:ext cx="589649" cy="5674"/>
                </a:xfrm>
                <a:prstGeom prst="line">
                  <a:avLst/>
                </a:prstGeom>
                <a:ln>
                  <a:solidFill>
                    <a:srgbClr val="FFFF00"/>
                  </a:solidFill>
                  <a:prstDash val="lgDash"/>
                </a:ln>
              </p:spPr>
              <p:style>
                <a:lnRef idx="1">
                  <a:schemeClr val="accent1"/>
                </a:lnRef>
                <a:fillRef idx="0">
                  <a:schemeClr val="accent1"/>
                </a:fillRef>
                <a:effectRef idx="0">
                  <a:schemeClr val="accent1"/>
                </a:effectRef>
                <a:fontRef idx="minor">
                  <a:schemeClr val="tx1"/>
                </a:fontRef>
              </p:style>
            </p:cxnSp>
            <p:cxnSp>
              <p:nvCxnSpPr>
                <p:cNvPr id="141" name="Straight Connector 208"/>
                <p:cNvCxnSpPr/>
                <p:nvPr/>
              </p:nvCxnSpPr>
              <p:spPr>
                <a:xfrm>
                  <a:off x="1202589" y="95968"/>
                  <a:ext cx="599760" cy="4109"/>
                </a:xfrm>
                <a:prstGeom prst="line">
                  <a:avLst/>
                </a:prstGeom>
                <a:ln>
                  <a:solidFill>
                    <a:srgbClr val="FFFF00"/>
                  </a:solidFill>
                  <a:prstDash val="lgDash"/>
                </a:ln>
              </p:spPr>
              <p:style>
                <a:lnRef idx="1">
                  <a:schemeClr val="accent1"/>
                </a:lnRef>
                <a:fillRef idx="0">
                  <a:schemeClr val="accent1"/>
                </a:fillRef>
                <a:effectRef idx="0">
                  <a:schemeClr val="accent1"/>
                </a:effectRef>
                <a:fontRef idx="minor">
                  <a:schemeClr val="tx1"/>
                </a:fontRef>
              </p:style>
            </p:cxnSp>
            <p:cxnSp>
              <p:nvCxnSpPr>
                <p:cNvPr id="142" name="Straight Connector 209"/>
                <p:cNvCxnSpPr/>
                <p:nvPr/>
              </p:nvCxnSpPr>
              <p:spPr>
                <a:xfrm>
                  <a:off x="1830323" y="101642"/>
                  <a:ext cx="589220" cy="13881"/>
                </a:xfrm>
                <a:prstGeom prst="line">
                  <a:avLst/>
                </a:prstGeom>
                <a:ln>
                  <a:solidFill>
                    <a:srgbClr val="FFFF00"/>
                  </a:solidFill>
                  <a:prstDash val="lgDash"/>
                </a:ln>
              </p:spPr>
              <p:style>
                <a:lnRef idx="1">
                  <a:schemeClr val="accent1"/>
                </a:lnRef>
                <a:fillRef idx="0">
                  <a:schemeClr val="accent1"/>
                </a:fillRef>
                <a:effectRef idx="0">
                  <a:schemeClr val="accent1"/>
                </a:effectRef>
                <a:fontRef idx="minor">
                  <a:schemeClr val="tx1"/>
                </a:fontRef>
              </p:style>
            </p:cxnSp>
            <p:cxnSp>
              <p:nvCxnSpPr>
                <p:cNvPr id="143" name="Straight Connector 210"/>
                <p:cNvCxnSpPr/>
                <p:nvPr/>
              </p:nvCxnSpPr>
              <p:spPr>
                <a:xfrm>
                  <a:off x="2448337" y="115028"/>
                  <a:ext cx="589220" cy="13881"/>
                </a:xfrm>
                <a:prstGeom prst="line">
                  <a:avLst/>
                </a:prstGeom>
                <a:ln>
                  <a:solidFill>
                    <a:srgbClr val="FFFF00"/>
                  </a:solidFill>
                  <a:prstDash val="lgDash"/>
                </a:ln>
              </p:spPr>
              <p:style>
                <a:lnRef idx="1">
                  <a:schemeClr val="accent1"/>
                </a:lnRef>
                <a:fillRef idx="0">
                  <a:schemeClr val="accent1"/>
                </a:fillRef>
                <a:effectRef idx="0">
                  <a:schemeClr val="accent1"/>
                </a:effectRef>
                <a:fontRef idx="minor">
                  <a:schemeClr val="tx1"/>
                </a:fontRef>
              </p:style>
            </p:cxnSp>
            <p:cxnSp>
              <p:nvCxnSpPr>
                <p:cNvPr id="144" name="Straight Connector 211"/>
                <p:cNvCxnSpPr/>
                <p:nvPr/>
              </p:nvCxnSpPr>
              <p:spPr>
                <a:xfrm>
                  <a:off x="3061219" y="130989"/>
                  <a:ext cx="589220" cy="13881"/>
                </a:xfrm>
                <a:prstGeom prst="line">
                  <a:avLst/>
                </a:prstGeom>
                <a:ln>
                  <a:solidFill>
                    <a:srgbClr val="FFFF00"/>
                  </a:solidFill>
                  <a:prstDash val="lgDash"/>
                </a:ln>
              </p:spPr>
              <p:style>
                <a:lnRef idx="1">
                  <a:schemeClr val="accent1"/>
                </a:lnRef>
                <a:fillRef idx="0">
                  <a:schemeClr val="accent1"/>
                </a:fillRef>
                <a:effectRef idx="0">
                  <a:schemeClr val="accent1"/>
                </a:effectRef>
                <a:fontRef idx="minor">
                  <a:schemeClr val="tx1"/>
                </a:fontRef>
              </p:style>
            </p:cxnSp>
            <p:cxnSp>
              <p:nvCxnSpPr>
                <p:cNvPr id="145" name="Straight Connector 212"/>
                <p:cNvCxnSpPr/>
                <p:nvPr/>
              </p:nvCxnSpPr>
              <p:spPr>
                <a:xfrm>
                  <a:off x="3679250" y="146950"/>
                  <a:ext cx="589220" cy="13881"/>
                </a:xfrm>
                <a:prstGeom prst="line">
                  <a:avLst/>
                </a:prstGeom>
                <a:ln>
                  <a:solidFill>
                    <a:srgbClr val="FFFF00"/>
                  </a:solidFill>
                  <a:prstDash val="lgDash"/>
                </a:ln>
              </p:spPr>
              <p:style>
                <a:lnRef idx="1">
                  <a:schemeClr val="accent1"/>
                </a:lnRef>
                <a:fillRef idx="0">
                  <a:schemeClr val="accent1"/>
                </a:fillRef>
                <a:effectRef idx="0">
                  <a:schemeClr val="accent1"/>
                </a:effectRef>
                <a:fontRef idx="minor">
                  <a:schemeClr val="tx1"/>
                </a:fontRef>
              </p:style>
            </p:cxnSp>
            <p:cxnSp>
              <p:nvCxnSpPr>
                <p:cNvPr id="146" name="Straight Connector 213"/>
                <p:cNvCxnSpPr/>
                <p:nvPr/>
              </p:nvCxnSpPr>
              <p:spPr>
                <a:xfrm>
                  <a:off x="4312727" y="160338"/>
                  <a:ext cx="587178" cy="1523"/>
                </a:xfrm>
                <a:prstGeom prst="line">
                  <a:avLst/>
                </a:prstGeom>
                <a:ln>
                  <a:solidFill>
                    <a:srgbClr val="FFFF00"/>
                  </a:solidFill>
                  <a:prstDash val="lgDash"/>
                </a:ln>
              </p:spPr>
              <p:style>
                <a:lnRef idx="1">
                  <a:schemeClr val="accent1"/>
                </a:lnRef>
                <a:fillRef idx="0">
                  <a:schemeClr val="accent1"/>
                </a:fillRef>
                <a:effectRef idx="0">
                  <a:schemeClr val="accent1"/>
                </a:effectRef>
                <a:fontRef idx="minor">
                  <a:schemeClr val="tx1"/>
                </a:fontRef>
              </p:style>
            </p:cxnSp>
            <p:cxnSp>
              <p:nvCxnSpPr>
                <p:cNvPr id="147" name="Straight Connector 214"/>
                <p:cNvCxnSpPr/>
                <p:nvPr/>
              </p:nvCxnSpPr>
              <p:spPr>
                <a:xfrm flipV="1">
                  <a:off x="4938481" y="148989"/>
                  <a:ext cx="586663" cy="14437"/>
                </a:xfrm>
                <a:prstGeom prst="line">
                  <a:avLst/>
                </a:prstGeom>
                <a:ln>
                  <a:solidFill>
                    <a:srgbClr val="FFFF00"/>
                  </a:solidFill>
                  <a:prstDash val="lgDash"/>
                </a:ln>
              </p:spPr>
              <p:style>
                <a:lnRef idx="1">
                  <a:schemeClr val="accent1"/>
                </a:lnRef>
                <a:fillRef idx="0">
                  <a:schemeClr val="accent1"/>
                </a:fillRef>
                <a:effectRef idx="0">
                  <a:schemeClr val="accent1"/>
                </a:effectRef>
                <a:fontRef idx="minor">
                  <a:schemeClr val="tx1"/>
                </a:fontRef>
              </p:style>
            </p:cxnSp>
            <p:cxnSp>
              <p:nvCxnSpPr>
                <p:cNvPr id="148" name="Straight Connector 215"/>
                <p:cNvCxnSpPr>
                  <a:endCxn id="138" idx="3"/>
                </p:cNvCxnSpPr>
                <p:nvPr/>
              </p:nvCxnSpPr>
              <p:spPr>
                <a:xfrm flipV="1">
                  <a:off x="5561661" y="130969"/>
                  <a:ext cx="510527" cy="14952"/>
                </a:xfrm>
                <a:prstGeom prst="line">
                  <a:avLst/>
                </a:prstGeom>
                <a:ln>
                  <a:solidFill>
                    <a:srgbClr val="FFFF00"/>
                  </a:solidFill>
                  <a:prstDash val="lgDash"/>
                </a:ln>
              </p:spPr>
              <p:style>
                <a:lnRef idx="1">
                  <a:schemeClr val="accent1"/>
                </a:lnRef>
                <a:fillRef idx="0">
                  <a:schemeClr val="accent1"/>
                </a:fillRef>
                <a:effectRef idx="0">
                  <a:schemeClr val="accent1"/>
                </a:effectRef>
                <a:fontRef idx="minor">
                  <a:schemeClr val="tx1"/>
                </a:fontRef>
              </p:style>
            </p:cxnSp>
          </p:grpSp>
          <p:grpSp>
            <p:nvGrpSpPr>
              <p:cNvPr id="172" name="Group 216"/>
              <p:cNvGrpSpPr/>
              <p:nvPr/>
            </p:nvGrpSpPr>
            <p:grpSpPr>
              <a:xfrm>
                <a:off x="642910" y="3087964"/>
                <a:ext cx="1182074" cy="591072"/>
                <a:chOff x="0" y="0"/>
                <a:chExt cx="1177704" cy="1170236"/>
              </a:xfrm>
            </p:grpSpPr>
            <p:sp>
              <p:nvSpPr>
                <p:cNvPr id="104" name="Rounded Rectangle 217"/>
                <p:cNvSpPr/>
                <p:nvPr/>
              </p:nvSpPr>
              <p:spPr bwMode="auto">
                <a:xfrm rot="5400000" flipH="1">
                  <a:off x="58042" y="999680"/>
                  <a:ext cx="131995" cy="20812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105" name="Rounded Rectangle 218"/>
                <p:cNvSpPr/>
                <p:nvPr/>
              </p:nvSpPr>
              <p:spPr bwMode="auto">
                <a:xfrm rot="5400000" flipH="1">
                  <a:off x="58058" y="839910"/>
                  <a:ext cx="141423" cy="19866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106" name="Rounded Rectangle 219"/>
                <p:cNvSpPr/>
                <p:nvPr/>
              </p:nvSpPr>
              <p:spPr bwMode="auto">
                <a:xfrm rot="5400000" flipH="1">
                  <a:off x="58058" y="659787"/>
                  <a:ext cx="141423" cy="19866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107" name="Rounded Rectangle 220"/>
                <p:cNvSpPr/>
                <p:nvPr/>
              </p:nvSpPr>
              <p:spPr bwMode="auto">
                <a:xfrm rot="5400000" flipH="1">
                  <a:off x="48136" y="499507"/>
                  <a:ext cx="141423" cy="1986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108" name="Rounded Rectangle 221"/>
                <p:cNvSpPr/>
                <p:nvPr/>
              </p:nvSpPr>
              <p:spPr bwMode="auto">
                <a:xfrm rot="5400000" flipH="1">
                  <a:off x="762851" y="994966"/>
                  <a:ext cx="141423" cy="20812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109" name="Rounded Rectangle 222"/>
                <p:cNvSpPr/>
                <p:nvPr/>
              </p:nvSpPr>
              <p:spPr bwMode="auto">
                <a:xfrm rot="5400000" flipH="1">
                  <a:off x="762851" y="824765"/>
                  <a:ext cx="141423" cy="20812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110" name="Rounded Rectangle 223"/>
                <p:cNvSpPr/>
                <p:nvPr/>
              </p:nvSpPr>
              <p:spPr bwMode="auto">
                <a:xfrm rot="5400000" flipH="1">
                  <a:off x="289836" y="994966"/>
                  <a:ext cx="141423" cy="20812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111" name="Rounded Rectangle 224"/>
                <p:cNvSpPr/>
                <p:nvPr/>
              </p:nvSpPr>
              <p:spPr bwMode="auto">
                <a:xfrm rot="5400000" flipH="1">
                  <a:off x="304009" y="829478"/>
                  <a:ext cx="131995" cy="20812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112" name="Rounded Rectangle 225"/>
                <p:cNvSpPr/>
                <p:nvPr/>
              </p:nvSpPr>
              <p:spPr bwMode="auto">
                <a:xfrm rot="5400000" flipH="1">
                  <a:off x="304009" y="669198"/>
                  <a:ext cx="131995" cy="20812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113" name="Rounded Rectangle 226"/>
                <p:cNvSpPr/>
                <p:nvPr/>
              </p:nvSpPr>
              <p:spPr bwMode="auto">
                <a:xfrm rot="5400000" flipH="1">
                  <a:off x="526344" y="995461"/>
                  <a:ext cx="141423" cy="20812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114" name="Rounded Rectangle 227"/>
                <p:cNvSpPr/>
                <p:nvPr/>
              </p:nvSpPr>
              <p:spPr bwMode="auto">
                <a:xfrm rot="5400000" flipH="1">
                  <a:off x="535804" y="825259"/>
                  <a:ext cx="141423" cy="2081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115" name="Rounded Rectangle 228"/>
                <p:cNvSpPr/>
                <p:nvPr/>
              </p:nvSpPr>
              <p:spPr bwMode="auto">
                <a:xfrm rot="5400000" flipH="1">
                  <a:off x="536266" y="664979"/>
                  <a:ext cx="141423" cy="20812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116" name="Rounded Rectangle 229"/>
                <p:cNvSpPr/>
                <p:nvPr/>
              </p:nvSpPr>
              <p:spPr bwMode="auto">
                <a:xfrm rot="5400000" flipH="1">
                  <a:off x="535804" y="494778"/>
                  <a:ext cx="141423" cy="20812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117" name="Rounded Rectangle 230"/>
                <p:cNvSpPr/>
                <p:nvPr/>
              </p:nvSpPr>
              <p:spPr bwMode="auto">
                <a:xfrm rot="5400000" flipH="1">
                  <a:off x="767581" y="669215"/>
                  <a:ext cx="141423" cy="1986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118" name="Rounded Rectangle 231"/>
                <p:cNvSpPr/>
                <p:nvPr/>
              </p:nvSpPr>
              <p:spPr bwMode="auto">
                <a:xfrm rot="5400000" flipH="1">
                  <a:off x="999359" y="995461"/>
                  <a:ext cx="141423" cy="20812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119" name="Rounded Rectangle 232"/>
                <p:cNvSpPr/>
                <p:nvPr/>
              </p:nvSpPr>
              <p:spPr bwMode="auto">
                <a:xfrm rot="5400000" flipH="1">
                  <a:off x="999359" y="825259"/>
                  <a:ext cx="141423" cy="20812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120" name="Rounded Rectangle 233"/>
                <p:cNvSpPr/>
                <p:nvPr/>
              </p:nvSpPr>
              <p:spPr bwMode="auto">
                <a:xfrm rot="5400000" flipH="1">
                  <a:off x="299756" y="514527"/>
                  <a:ext cx="141423" cy="19866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121" name="Rounded Rectangle 234"/>
                <p:cNvSpPr/>
                <p:nvPr/>
              </p:nvSpPr>
              <p:spPr bwMode="auto">
                <a:xfrm rot="5400000" flipH="1">
                  <a:off x="997866" y="666927"/>
                  <a:ext cx="141423" cy="19866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122" name="Rounded Rectangle 235"/>
                <p:cNvSpPr/>
                <p:nvPr/>
              </p:nvSpPr>
              <p:spPr bwMode="auto">
                <a:xfrm rot="5400000" flipH="1">
                  <a:off x="773230" y="501823"/>
                  <a:ext cx="141423" cy="19866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123" name="Rounded Rectangle 236"/>
                <p:cNvSpPr/>
                <p:nvPr/>
              </p:nvSpPr>
              <p:spPr bwMode="auto">
                <a:xfrm rot="5400000" flipH="1">
                  <a:off x="995084" y="495471"/>
                  <a:ext cx="141423" cy="19866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124" name="Rounded Rectangle 237"/>
                <p:cNvSpPr/>
                <p:nvPr/>
              </p:nvSpPr>
              <p:spPr bwMode="auto">
                <a:xfrm rot="5400000" flipH="1">
                  <a:off x="33352" y="329674"/>
                  <a:ext cx="141423" cy="20812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125" name="Rounded Rectangle 238"/>
                <p:cNvSpPr/>
                <p:nvPr/>
              </p:nvSpPr>
              <p:spPr bwMode="auto">
                <a:xfrm rot="5400000" flipH="1">
                  <a:off x="304816" y="323322"/>
                  <a:ext cx="141423" cy="20812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126" name="Rounded Rectangle 239"/>
                <p:cNvSpPr/>
                <p:nvPr/>
              </p:nvSpPr>
              <p:spPr bwMode="auto">
                <a:xfrm rot="5400000" flipH="1">
                  <a:off x="547806" y="327536"/>
                  <a:ext cx="141423" cy="19866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127" name="Rounded Rectangle 240"/>
                <p:cNvSpPr/>
                <p:nvPr/>
              </p:nvSpPr>
              <p:spPr bwMode="auto">
                <a:xfrm rot="5400000" flipH="1">
                  <a:off x="35432" y="152510"/>
                  <a:ext cx="141423" cy="19866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128" name="Rounded Rectangle 241"/>
                <p:cNvSpPr/>
                <p:nvPr/>
              </p:nvSpPr>
              <p:spPr bwMode="auto">
                <a:xfrm rot="5400000" flipH="1">
                  <a:off x="61612" y="-28638"/>
                  <a:ext cx="131995" cy="20812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129" name="Rounded Rectangle 242"/>
                <p:cNvSpPr/>
                <p:nvPr/>
              </p:nvSpPr>
              <p:spPr bwMode="auto">
                <a:xfrm rot="5400000" flipH="1">
                  <a:off x="766421" y="-33352"/>
                  <a:ext cx="141423" cy="20812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130" name="Rounded Rectangle 243"/>
                <p:cNvSpPr/>
                <p:nvPr/>
              </p:nvSpPr>
              <p:spPr bwMode="auto">
                <a:xfrm rot="5400000" flipH="1">
                  <a:off x="293406" y="-33352"/>
                  <a:ext cx="141423" cy="20812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131" name="Rounded Rectangle 244"/>
                <p:cNvSpPr/>
                <p:nvPr/>
              </p:nvSpPr>
              <p:spPr bwMode="auto">
                <a:xfrm rot="5400000" flipH="1">
                  <a:off x="529914" y="-32857"/>
                  <a:ext cx="141423" cy="20812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132" name="Rounded Rectangle 245"/>
                <p:cNvSpPr/>
                <p:nvPr/>
              </p:nvSpPr>
              <p:spPr bwMode="auto">
                <a:xfrm rot="5400000" flipH="1">
                  <a:off x="1002929" y="115973"/>
                  <a:ext cx="141423" cy="20812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133" name="Rounded Rectangle 246"/>
                <p:cNvSpPr/>
                <p:nvPr/>
              </p:nvSpPr>
              <p:spPr bwMode="auto">
                <a:xfrm rot="5400000" flipH="1">
                  <a:off x="287735" y="146902"/>
                  <a:ext cx="131995" cy="20812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134" name="Rounded Rectangle 247"/>
                <p:cNvSpPr/>
                <p:nvPr/>
              </p:nvSpPr>
              <p:spPr bwMode="auto">
                <a:xfrm rot="5400000" flipH="1">
                  <a:off x="519992" y="142683"/>
                  <a:ext cx="141423" cy="20812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135" name="Rounded Rectangle 248"/>
                <p:cNvSpPr/>
                <p:nvPr/>
              </p:nvSpPr>
              <p:spPr bwMode="auto">
                <a:xfrm rot="5400000" flipH="1">
                  <a:off x="751307" y="146919"/>
                  <a:ext cx="141423" cy="1986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136" name="Rounded Rectangle 249"/>
                <p:cNvSpPr/>
                <p:nvPr/>
              </p:nvSpPr>
              <p:spPr bwMode="auto">
                <a:xfrm rot="5400000" flipH="1">
                  <a:off x="1001436" y="303383"/>
                  <a:ext cx="141423" cy="19866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137" name="Rounded Rectangle 250"/>
                <p:cNvSpPr/>
                <p:nvPr/>
              </p:nvSpPr>
              <p:spPr bwMode="auto">
                <a:xfrm rot="5400000" flipH="1">
                  <a:off x="763991" y="315576"/>
                  <a:ext cx="131995" cy="20812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grpSp>
          <p:grpSp>
            <p:nvGrpSpPr>
              <p:cNvPr id="177" name="Group 251"/>
              <p:cNvGrpSpPr/>
              <p:nvPr/>
            </p:nvGrpSpPr>
            <p:grpSpPr>
              <a:xfrm>
                <a:off x="2495546" y="3178969"/>
                <a:ext cx="862008" cy="237465"/>
                <a:chOff x="-7" y="0"/>
                <a:chExt cx="853278" cy="468975"/>
              </a:xfrm>
            </p:grpSpPr>
            <p:sp>
              <p:nvSpPr>
                <p:cNvPr id="93" name="Rounded Rectangle 252"/>
                <p:cNvSpPr/>
                <p:nvPr/>
              </p:nvSpPr>
              <p:spPr>
                <a:xfrm>
                  <a:off x="9922" y="73820"/>
                  <a:ext cx="446477" cy="20835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grpSp>
              <p:nvGrpSpPr>
                <p:cNvPr id="191" name="Group 87"/>
                <p:cNvGrpSpPr/>
                <p:nvPr/>
              </p:nvGrpSpPr>
              <p:grpSpPr>
                <a:xfrm>
                  <a:off x="-7" y="0"/>
                  <a:ext cx="853278" cy="468975"/>
                  <a:chOff x="-7" y="0"/>
                  <a:chExt cx="1533380" cy="468975"/>
                </a:xfrm>
              </p:grpSpPr>
              <p:sp>
                <p:nvSpPr>
                  <p:cNvPr id="95" name="Flowchart: Manual Input 254"/>
                  <p:cNvSpPr/>
                  <p:nvPr/>
                </p:nvSpPr>
                <p:spPr>
                  <a:xfrm flipH="1">
                    <a:off x="1158844" y="0"/>
                    <a:ext cx="368162" cy="380566"/>
                  </a:xfrm>
                  <a:prstGeom prst="flowChartManualInp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cxnSp>
                <p:nvCxnSpPr>
                  <p:cNvPr id="96" name="Straight Connector 255"/>
                  <p:cNvCxnSpPr/>
                  <p:nvPr/>
                </p:nvCxnSpPr>
                <p:spPr>
                  <a:xfrm flipV="1">
                    <a:off x="1050938" y="345968"/>
                    <a:ext cx="482435" cy="1413"/>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97" name="Oval 256"/>
                  <p:cNvSpPr/>
                  <p:nvPr/>
                </p:nvSpPr>
                <p:spPr>
                  <a:xfrm>
                    <a:off x="1363190" y="325742"/>
                    <a:ext cx="161132" cy="1405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98" name="Oval 257"/>
                  <p:cNvSpPr/>
                  <p:nvPr/>
                </p:nvSpPr>
                <p:spPr>
                  <a:xfrm>
                    <a:off x="1101349" y="325742"/>
                    <a:ext cx="161132" cy="1405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99" name="Flowchart: Manual Input 258"/>
                  <p:cNvSpPr/>
                  <p:nvPr/>
                </p:nvSpPr>
                <p:spPr>
                  <a:xfrm flipH="1">
                    <a:off x="1233420" y="91321"/>
                    <a:ext cx="206307" cy="138436"/>
                  </a:xfrm>
                  <a:prstGeom prst="flowChartManualInpu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cxnSp>
                <p:nvCxnSpPr>
                  <p:cNvPr id="100" name="Straight Connector 259"/>
                  <p:cNvCxnSpPr/>
                  <p:nvPr/>
                </p:nvCxnSpPr>
                <p:spPr>
                  <a:xfrm>
                    <a:off x="-7" y="338537"/>
                    <a:ext cx="1019140" cy="1871"/>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01" name="Straight Connector 260"/>
                  <p:cNvCxnSpPr/>
                  <p:nvPr/>
                </p:nvCxnSpPr>
                <p:spPr>
                  <a:xfrm>
                    <a:off x="884310" y="259521"/>
                    <a:ext cx="231604" cy="1288"/>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02" name="Oval 261"/>
                  <p:cNvSpPr/>
                  <p:nvPr/>
                </p:nvSpPr>
                <p:spPr>
                  <a:xfrm>
                    <a:off x="261691" y="327100"/>
                    <a:ext cx="161132" cy="1405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103" name="Oval 262"/>
                  <p:cNvSpPr/>
                  <p:nvPr/>
                </p:nvSpPr>
                <p:spPr>
                  <a:xfrm>
                    <a:off x="39072" y="328459"/>
                    <a:ext cx="161132" cy="1405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grpSp>
          </p:grpSp>
          <p:sp>
            <p:nvSpPr>
              <p:cNvPr id="20" name="Curved Left Arrow 263"/>
              <p:cNvSpPr/>
              <p:nvPr/>
            </p:nvSpPr>
            <p:spPr>
              <a:xfrm>
                <a:off x="8643966" y="2214556"/>
                <a:ext cx="285752" cy="32147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pic>
            <p:nvPicPr>
              <p:cNvPr id="21" name="Picture 2"/>
              <p:cNvPicPr>
                <a:picLocks noChangeAspect="1" noChangeArrowheads="1"/>
              </p:cNvPicPr>
              <p:nvPr/>
            </p:nvPicPr>
            <p:blipFill>
              <a:blip r:embed="rId4" cstate="print"/>
              <a:srcRect/>
              <a:stretch>
                <a:fillRect/>
              </a:stretch>
            </p:blipFill>
            <p:spPr bwMode="auto">
              <a:xfrm>
                <a:off x="7000892" y="2821779"/>
                <a:ext cx="1996276" cy="750099"/>
              </a:xfrm>
              <a:prstGeom prst="rect">
                <a:avLst/>
              </a:prstGeom>
              <a:noFill/>
              <a:ln w="9525">
                <a:noFill/>
                <a:miter lim="800000"/>
                <a:headEnd/>
                <a:tailEnd/>
              </a:ln>
              <a:effectLst/>
            </p:spPr>
          </p:pic>
          <p:grpSp>
            <p:nvGrpSpPr>
              <p:cNvPr id="235" name="Group 265"/>
              <p:cNvGrpSpPr/>
              <p:nvPr/>
            </p:nvGrpSpPr>
            <p:grpSpPr>
              <a:xfrm flipH="1">
                <a:off x="5643570" y="3298695"/>
                <a:ext cx="862008" cy="237465"/>
                <a:chOff x="-7" y="0"/>
                <a:chExt cx="853278" cy="468975"/>
              </a:xfrm>
            </p:grpSpPr>
            <p:sp>
              <p:nvSpPr>
                <p:cNvPr id="82" name="Rounded Rectangle 266"/>
                <p:cNvSpPr/>
                <p:nvPr/>
              </p:nvSpPr>
              <p:spPr>
                <a:xfrm>
                  <a:off x="9922" y="73820"/>
                  <a:ext cx="446477" cy="20835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grpSp>
              <p:nvGrpSpPr>
                <p:cNvPr id="248" name="Group 87"/>
                <p:cNvGrpSpPr/>
                <p:nvPr/>
              </p:nvGrpSpPr>
              <p:grpSpPr>
                <a:xfrm>
                  <a:off x="-7" y="0"/>
                  <a:ext cx="853278" cy="468975"/>
                  <a:chOff x="-7" y="0"/>
                  <a:chExt cx="1533380" cy="468975"/>
                </a:xfrm>
              </p:grpSpPr>
              <p:sp>
                <p:nvSpPr>
                  <p:cNvPr id="84" name="Flowchart: Manual Input 268"/>
                  <p:cNvSpPr/>
                  <p:nvPr/>
                </p:nvSpPr>
                <p:spPr>
                  <a:xfrm flipH="1">
                    <a:off x="1158844" y="0"/>
                    <a:ext cx="368162" cy="380566"/>
                  </a:xfrm>
                  <a:prstGeom prst="flowChartManualInp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cxnSp>
                <p:nvCxnSpPr>
                  <p:cNvPr id="85" name="Straight Connector 269"/>
                  <p:cNvCxnSpPr/>
                  <p:nvPr/>
                </p:nvCxnSpPr>
                <p:spPr>
                  <a:xfrm flipV="1">
                    <a:off x="1050938" y="345968"/>
                    <a:ext cx="482435" cy="1413"/>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86" name="Oval 270"/>
                  <p:cNvSpPr/>
                  <p:nvPr/>
                </p:nvSpPr>
                <p:spPr>
                  <a:xfrm>
                    <a:off x="1363190" y="325742"/>
                    <a:ext cx="161132" cy="1405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87" name="Oval 271"/>
                  <p:cNvSpPr/>
                  <p:nvPr/>
                </p:nvSpPr>
                <p:spPr>
                  <a:xfrm>
                    <a:off x="1101349" y="325742"/>
                    <a:ext cx="161132" cy="1405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88" name="Flowchart: Manual Input 272"/>
                  <p:cNvSpPr/>
                  <p:nvPr/>
                </p:nvSpPr>
                <p:spPr>
                  <a:xfrm flipH="1">
                    <a:off x="1233420" y="91321"/>
                    <a:ext cx="206307" cy="138436"/>
                  </a:xfrm>
                  <a:prstGeom prst="flowChartManualInpu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cxnSp>
                <p:nvCxnSpPr>
                  <p:cNvPr id="89" name="Straight Connector 273"/>
                  <p:cNvCxnSpPr/>
                  <p:nvPr/>
                </p:nvCxnSpPr>
                <p:spPr>
                  <a:xfrm>
                    <a:off x="-7" y="338537"/>
                    <a:ext cx="1019140" cy="1871"/>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90" name="Straight Connector 274"/>
                  <p:cNvCxnSpPr/>
                  <p:nvPr/>
                </p:nvCxnSpPr>
                <p:spPr>
                  <a:xfrm>
                    <a:off x="884310" y="259521"/>
                    <a:ext cx="231604" cy="1288"/>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91" name="Oval 275"/>
                  <p:cNvSpPr/>
                  <p:nvPr/>
                </p:nvSpPr>
                <p:spPr>
                  <a:xfrm>
                    <a:off x="261691" y="327100"/>
                    <a:ext cx="161132" cy="1405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92" name="Oval 276"/>
                  <p:cNvSpPr/>
                  <p:nvPr/>
                </p:nvSpPr>
                <p:spPr>
                  <a:xfrm>
                    <a:off x="39072" y="328459"/>
                    <a:ext cx="161132" cy="1405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grpSp>
          </p:grpSp>
          <p:sp>
            <p:nvSpPr>
              <p:cNvPr id="23" name="TextBox 277"/>
              <p:cNvSpPr txBox="1"/>
              <p:nvPr/>
            </p:nvSpPr>
            <p:spPr>
              <a:xfrm>
                <a:off x="241232" y="1029758"/>
                <a:ext cx="953915" cy="288579"/>
              </a:xfrm>
              <a:prstGeom prst="rect">
                <a:avLst/>
              </a:prstGeom>
              <a:solidFill>
                <a:schemeClr val="bg1"/>
              </a:solidFill>
            </p:spPr>
            <p:txBody>
              <a:bodyPr wrap="none" rtlCol="0">
                <a:spAutoFit/>
              </a:bodyPr>
              <a:lstStyle/>
              <a:p>
                <a:r>
                  <a:rPr lang="es-PE" sz="1200" dirty="0" smtClean="0"/>
                  <a:t>1. Descarga</a:t>
                </a:r>
                <a:endParaRPr lang="es-PE" sz="1200" dirty="0"/>
              </a:p>
            </p:txBody>
          </p:sp>
          <p:sp>
            <p:nvSpPr>
              <p:cNvPr id="24" name="TextBox 278"/>
              <p:cNvSpPr txBox="1"/>
              <p:nvPr/>
            </p:nvSpPr>
            <p:spPr>
              <a:xfrm>
                <a:off x="6715140" y="1319887"/>
                <a:ext cx="2143140" cy="480964"/>
              </a:xfrm>
              <a:prstGeom prst="rect">
                <a:avLst/>
              </a:prstGeom>
              <a:solidFill>
                <a:schemeClr val="bg1"/>
              </a:solidFill>
            </p:spPr>
            <p:txBody>
              <a:bodyPr wrap="square" rtlCol="0">
                <a:spAutoFit/>
              </a:bodyPr>
              <a:lstStyle/>
              <a:p>
                <a:r>
                  <a:rPr lang="es-PE" sz="1200" dirty="0" smtClean="0"/>
                  <a:t>3. Retiro al terminal  extra-portuario</a:t>
                </a:r>
                <a:endParaRPr lang="es-PE" sz="1200" dirty="0"/>
              </a:p>
            </p:txBody>
          </p:sp>
          <p:sp>
            <p:nvSpPr>
              <p:cNvPr id="25" name="TextBox 279"/>
              <p:cNvSpPr txBox="1"/>
              <p:nvPr/>
            </p:nvSpPr>
            <p:spPr>
              <a:xfrm>
                <a:off x="3366595" y="2361809"/>
                <a:ext cx="3290757" cy="288579"/>
              </a:xfrm>
              <a:prstGeom prst="rect">
                <a:avLst/>
              </a:prstGeom>
              <a:noFill/>
            </p:spPr>
            <p:txBody>
              <a:bodyPr wrap="none" rtlCol="0">
                <a:spAutoFit/>
              </a:bodyPr>
              <a:lstStyle/>
              <a:p>
                <a:r>
                  <a:rPr lang="es-PE" sz="1200" dirty="0" smtClean="0"/>
                  <a:t>4. Transporte al almacén aduanero (“tracción”)</a:t>
                </a:r>
                <a:endParaRPr lang="es-PE" sz="1200" dirty="0"/>
              </a:p>
            </p:txBody>
          </p:sp>
          <p:sp>
            <p:nvSpPr>
              <p:cNvPr id="26" name="TextBox 280"/>
              <p:cNvSpPr txBox="1"/>
              <p:nvPr/>
            </p:nvSpPr>
            <p:spPr>
              <a:xfrm>
                <a:off x="3125069" y="2964655"/>
                <a:ext cx="3125789" cy="288579"/>
              </a:xfrm>
              <a:prstGeom prst="rect">
                <a:avLst/>
              </a:prstGeom>
              <a:noFill/>
            </p:spPr>
            <p:txBody>
              <a:bodyPr wrap="none" rtlCol="0">
                <a:spAutoFit/>
              </a:bodyPr>
              <a:lstStyle/>
              <a:p>
                <a:r>
                  <a:rPr lang="es-PE" sz="1200" dirty="0" smtClean="0"/>
                  <a:t>6. Retiro y transporte al local del importador</a:t>
                </a:r>
                <a:endParaRPr lang="es-PE" sz="1200" dirty="0"/>
              </a:p>
            </p:txBody>
          </p:sp>
          <p:sp>
            <p:nvSpPr>
              <p:cNvPr id="27" name="TextBox 281"/>
              <p:cNvSpPr txBox="1"/>
              <p:nvPr/>
            </p:nvSpPr>
            <p:spPr>
              <a:xfrm>
                <a:off x="3786182" y="3601526"/>
                <a:ext cx="2312277" cy="288579"/>
              </a:xfrm>
              <a:prstGeom prst="rect">
                <a:avLst/>
              </a:prstGeom>
              <a:solidFill>
                <a:schemeClr val="bg1"/>
              </a:solidFill>
            </p:spPr>
            <p:txBody>
              <a:bodyPr wrap="none" rtlCol="0">
                <a:spAutoFit/>
              </a:bodyPr>
              <a:lstStyle/>
              <a:p>
                <a:r>
                  <a:rPr lang="es-PE" sz="1200" dirty="0" smtClean="0"/>
                  <a:t>7. Retorno del contenedor vacio</a:t>
                </a:r>
                <a:endParaRPr lang="es-PE" sz="1200" dirty="0"/>
              </a:p>
            </p:txBody>
          </p:sp>
          <p:grpSp>
            <p:nvGrpSpPr>
              <p:cNvPr id="254" name="Group 282"/>
              <p:cNvGrpSpPr/>
              <p:nvPr/>
            </p:nvGrpSpPr>
            <p:grpSpPr>
              <a:xfrm flipH="1">
                <a:off x="7353330" y="2321713"/>
                <a:ext cx="862008" cy="237465"/>
                <a:chOff x="-7" y="0"/>
                <a:chExt cx="853278" cy="468975"/>
              </a:xfrm>
            </p:grpSpPr>
            <p:sp>
              <p:nvSpPr>
                <p:cNvPr id="71" name="Rounded Rectangle 283"/>
                <p:cNvSpPr/>
                <p:nvPr/>
              </p:nvSpPr>
              <p:spPr>
                <a:xfrm>
                  <a:off x="9922" y="73820"/>
                  <a:ext cx="446477" cy="20835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grpSp>
              <p:nvGrpSpPr>
                <p:cNvPr id="257" name="Group 87"/>
                <p:cNvGrpSpPr/>
                <p:nvPr/>
              </p:nvGrpSpPr>
              <p:grpSpPr>
                <a:xfrm>
                  <a:off x="-7" y="0"/>
                  <a:ext cx="853278" cy="468975"/>
                  <a:chOff x="-7" y="0"/>
                  <a:chExt cx="1533380" cy="468975"/>
                </a:xfrm>
              </p:grpSpPr>
              <p:sp>
                <p:nvSpPr>
                  <p:cNvPr id="73" name="Flowchart: Manual Input 285"/>
                  <p:cNvSpPr/>
                  <p:nvPr/>
                </p:nvSpPr>
                <p:spPr>
                  <a:xfrm flipH="1">
                    <a:off x="1158844" y="0"/>
                    <a:ext cx="368162" cy="380566"/>
                  </a:xfrm>
                  <a:prstGeom prst="flowChartManualInp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cxnSp>
                <p:nvCxnSpPr>
                  <p:cNvPr id="74" name="Straight Connector 286"/>
                  <p:cNvCxnSpPr/>
                  <p:nvPr/>
                </p:nvCxnSpPr>
                <p:spPr>
                  <a:xfrm flipV="1">
                    <a:off x="1050938" y="345968"/>
                    <a:ext cx="482435" cy="1413"/>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75" name="Oval 287"/>
                  <p:cNvSpPr/>
                  <p:nvPr/>
                </p:nvSpPr>
                <p:spPr>
                  <a:xfrm>
                    <a:off x="1363190" y="325742"/>
                    <a:ext cx="161132" cy="1405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76" name="Oval 288"/>
                  <p:cNvSpPr/>
                  <p:nvPr/>
                </p:nvSpPr>
                <p:spPr>
                  <a:xfrm>
                    <a:off x="1101349" y="325742"/>
                    <a:ext cx="161132" cy="1405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77" name="Flowchart: Manual Input 289"/>
                  <p:cNvSpPr/>
                  <p:nvPr/>
                </p:nvSpPr>
                <p:spPr>
                  <a:xfrm flipH="1">
                    <a:off x="1233420" y="91321"/>
                    <a:ext cx="206307" cy="138436"/>
                  </a:xfrm>
                  <a:prstGeom prst="flowChartManualInpu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cxnSp>
                <p:nvCxnSpPr>
                  <p:cNvPr id="78" name="Straight Connector 290"/>
                  <p:cNvCxnSpPr/>
                  <p:nvPr/>
                </p:nvCxnSpPr>
                <p:spPr>
                  <a:xfrm>
                    <a:off x="-7" y="338537"/>
                    <a:ext cx="1019140" cy="1871"/>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79" name="Straight Connector 291"/>
                  <p:cNvCxnSpPr/>
                  <p:nvPr/>
                </p:nvCxnSpPr>
                <p:spPr>
                  <a:xfrm>
                    <a:off x="884310" y="259521"/>
                    <a:ext cx="231604" cy="1288"/>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80" name="Oval 292"/>
                  <p:cNvSpPr/>
                  <p:nvPr/>
                </p:nvSpPr>
                <p:spPr>
                  <a:xfrm>
                    <a:off x="261691" y="327100"/>
                    <a:ext cx="161132" cy="1405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81" name="Oval 293"/>
                  <p:cNvSpPr/>
                  <p:nvPr/>
                </p:nvSpPr>
                <p:spPr>
                  <a:xfrm>
                    <a:off x="39072" y="328459"/>
                    <a:ext cx="161132" cy="1405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grpSp>
          </p:grpSp>
          <p:grpSp>
            <p:nvGrpSpPr>
              <p:cNvPr id="258" name="Group 276"/>
              <p:cNvGrpSpPr/>
              <p:nvPr/>
            </p:nvGrpSpPr>
            <p:grpSpPr>
              <a:xfrm>
                <a:off x="500036" y="2857499"/>
                <a:ext cx="1500196" cy="821536"/>
                <a:chOff x="0" y="0"/>
                <a:chExt cx="3901281" cy="2374900"/>
              </a:xfrm>
            </p:grpSpPr>
            <p:grpSp>
              <p:nvGrpSpPr>
                <p:cNvPr id="259" name="Group 133"/>
                <p:cNvGrpSpPr/>
                <p:nvPr/>
              </p:nvGrpSpPr>
              <p:grpSpPr>
                <a:xfrm>
                  <a:off x="124618" y="380999"/>
                  <a:ext cx="158751" cy="1891846"/>
                  <a:chOff x="124618" y="380999"/>
                  <a:chExt cx="175079" cy="1891846"/>
                </a:xfrm>
                <a:solidFill>
                  <a:schemeClr val="bg2">
                    <a:lumMod val="75000"/>
                  </a:schemeClr>
                </a:solidFill>
              </p:grpSpPr>
              <p:sp>
                <p:nvSpPr>
                  <p:cNvPr id="69" name="Right Triangle 313"/>
                  <p:cNvSpPr/>
                  <p:nvPr/>
                </p:nvSpPr>
                <p:spPr>
                  <a:xfrm flipV="1">
                    <a:off x="190840" y="381452"/>
                    <a:ext cx="108857" cy="189139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70" name="Rectangle 314"/>
                  <p:cNvSpPr/>
                  <p:nvPr/>
                </p:nvSpPr>
                <p:spPr>
                  <a:xfrm>
                    <a:off x="124618" y="380999"/>
                    <a:ext cx="72571" cy="18913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grpSp>
            <p:grpSp>
              <p:nvGrpSpPr>
                <p:cNvPr id="283" name="Group 134"/>
                <p:cNvGrpSpPr/>
                <p:nvPr/>
              </p:nvGrpSpPr>
              <p:grpSpPr>
                <a:xfrm flipH="1">
                  <a:off x="3605163" y="374649"/>
                  <a:ext cx="156371" cy="1891846"/>
                  <a:chOff x="3605163" y="374649"/>
                  <a:chExt cx="175079" cy="1891846"/>
                </a:xfrm>
                <a:solidFill>
                  <a:schemeClr val="bg2">
                    <a:lumMod val="75000"/>
                  </a:schemeClr>
                </a:solidFill>
              </p:grpSpPr>
              <p:sp>
                <p:nvSpPr>
                  <p:cNvPr id="67" name="Right Triangle 311"/>
                  <p:cNvSpPr/>
                  <p:nvPr/>
                </p:nvSpPr>
                <p:spPr>
                  <a:xfrm flipV="1">
                    <a:off x="3671385" y="375102"/>
                    <a:ext cx="108857" cy="189139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68" name="Rectangle 312"/>
                  <p:cNvSpPr/>
                  <p:nvPr/>
                </p:nvSpPr>
                <p:spPr>
                  <a:xfrm>
                    <a:off x="3605163" y="374649"/>
                    <a:ext cx="72571" cy="18913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grpSp>
            <p:sp>
              <p:nvSpPr>
                <p:cNvPr id="53" name="Rectangle 297"/>
                <p:cNvSpPr/>
                <p:nvPr/>
              </p:nvSpPr>
              <p:spPr>
                <a:xfrm>
                  <a:off x="118269" y="190500"/>
                  <a:ext cx="3643312" cy="1841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54" name="Flowchart: Manual Input 280"/>
                <p:cNvSpPr/>
                <p:nvPr/>
              </p:nvSpPr>
              <p:spPr>
                <a:xfrm>
                  <a:off x="0" y="2025650"/>
                  <a:ext cx="181769" cy="247650"/>
                </a:xfrm>
                <a:prstGeom prst="flowChartManualIn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55" name="Flowchart: Manual Input 281"/>
                <p:cNvSpPr/>
                <p:nvPr/>
              </p:nvSpPr>
              <p:spPr>
                <a:xfrm flipH="1">
                  <a:off x="3719512" y="2019300"/>
                  <a:ext cx="181769" cy="247650"/>
                </a:xfrm>
                <a:prstGeom prst="flowChartManualIn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56" name="Rounded Rectangle 300"/>
                <p:cNvSpPr/>
                <p:nvPr/>
              </p:nvSpPr>
              <p:spPr>
                <a:xfrm>
                  <a:off x="25400" y="2133600"/>
                  <a:ext cx="124619" cy="2286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57" name="Rounded Rectangle 301"/>
                <p:cNvSpPr/>
                <p:nvPr/>
              </p:nvSpPr>
              <p:spPr>
                <a:xfrm>
                  <a:off x="3751262" y="2146300"/>
                  <a:ext cx="124619" cy="2286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58" name="Trapezoid 302"/>
                <p:cNvSpPr/>
                <p:nvPr/>
              </p:nvSpPr>
              <p:spPr>
                <a:xfrm>
                  <a:off x="1643856" y="469900"/>
                  <a:ext cx="588169" cy="101600"/>
                </a:xfrm>
                <a:prstGeom prst="trapezoi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59" name="Trapezoid 303"/>
                <p:cNvSpPr/>
                <p:nvPr/>
              </p:nvSpPr>
              <p:spPr>
                <a:xfrm>
                  <a:off x="1789906" y="0"/>
                  <a:ext cx="334169" cy="15875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60" name="Trapezoid 304"/>
                <p:cNvSpPr/>
                <p:nvPr/>
              </p:nvSpPr>
              <p:spPr>
                <a:xfrm>
                  <a:off x="1840706" y="31750"/>
                  <a:ext cx="226219" cy="95250"/>
                </a:xfrm>
                <a:prstGeom prst="trapezoi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cxnSp>
              <p:nvCxnSpPr>
                <p:cNvPr id="61" name="Straight Connector 305"/>
                <p:cNvCxnSpPr>
                  <a:stCxn id="53" idx="2"/>
                  <a:endCxn id="58" idx="0"/>
                </p:cNvCxnSpPr>
                <p:nvPr/>
              </p:nvCxnSpPr>
              <p:spPr>
                <a:xfrm rot="5400000">
                  <a:off x="1891903" y="421879"/>
                  <a:ext cx="95250" cy="794"/>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Curved Connector 257"/>
                <p:cNvCxnSpPr>
                  <a:endCxn id="53" idx="2"/>
                </p:cNvCxnSpPr>
                <p:nvPr/>
              </p:nvCxnSpPr>
              <p:spPr>
                <a:xfrm>
                  <a:off x="308769" y="241300"/>
                  <a:ext cx="1631156" cy="133350"/>
                </a:xfrm>
                <a:prstGeom prst="curvedConnector4">
                  <a:avLst>
                    <a:gd name="adj1" fmla="val 28682"/>
                    <a:gd name="adj2" fmla="val 142858"/>
                  </a:avLst>
                </a:prstGeom>
              </p:spPr>
              <p:style>
                <a:lnRef idx="1">
                  <a:schemeClr val="accent1"/>
                </a:lnRef>
                <a:fillRef idx="0">
                  <a:schemeClr val="accent1"/>
                </a:fillRef>
                <a:effectRef idx="0">
                  <a:schemeClr val="accent1"/>
                </a:effectRef>
                <a:fontRef idx="minor">
                  <a:schemeClr val="tx1"/>
                </a:fontRef>
              </p:style>
            </p:cxnSp>
            <p:sp>
              <p:nvSpPr>
                <p:cNvPr id="63" name="Oval 307"/>
                <p:cNvSpPr/>
                <p:nvPr/>
              </p:nvSpPr>
              <p:spPr>
                <a:xfrm>
                  <a:off x="277019" y="209550"/>
                  <a:ext cx="1143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cxnSp>
              <p:nvCxnSpPr>
                <p:cNvPr id="64" name="Straight Connector 308"/>
                <p:cNvCxnSpPr/>
                <p:nvPr/>
              </p:nvCxnSpPr>
              <p:spPr>
                <a:xfrm rot="10800000" flipH="1">
                  <a:off x="118269" y="330200"/>
                  <a:ext cx="364331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309"/>
                <p:cNvCxnSpPr/>
                <p:nvPr/>
              </p:nvCxnSpPr>
              <p:spPr>
                <a:xfrm rot="10800000" flipH="1">
                  <a:off x="137319" y="190500"/>
                  <a:ext cx="364331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310"/>
                <p:cNvCxnSpPr/>
                <p:nvPr/>
              </p:nvCxnSpPr>
              <p:spPr>
                <a:xfrm rot="10800000" flipH="1">
                  <a:off x="124619" y="152400"/>
                  <a:ext cx="364331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4" name="Group 315"/>
              <p:cNvGrpSpPr/>
              <p:nvPr/>
            </p:nvGrpSpPr>
            <p:grpSpPr>
              <a:xfrm>
                <a:off x="4076699" y="1250143"/>
                <a:ext cx="1638307" cy="892975"/>
                <a:chOff x="0" y="0"/>
                <a:chExt cx="3901281" cy="2374900"/>
              </a:xfrm>
            </p:grpSpPr>
            <p:grpSp>
              <p:nvGrpSpPr>
                <p:cNvPr id="285" name="Group 133"/>
                <p:cNvGrpSpPr/>
                <p:nvPr/>
              </p:nvGrpSpPr>
              <p:grpSpPr>
                <a:xfrm>
                  <a:off x="124618" y="380999"/>
                  <a:ext cx="158751" cy="1891846"/>
                  <a:chOff x="124618" y="380999"/>
                  <a:chExt cx="175079" cy="1891846"/>
                </a:xfrm>
                <a:solidFill>
                  <a:schemeClr val="bg2">
                    <a:lumMod val="75000"/>
                  </a:schemeClr>
                </a:solidFill>
              </p:grpSpPr>
              <p:sp>
                <p:nvSpPr>
                  <p:cNvPr id="49" name="Right Triangle 151"/>
                  <p:cNvSpPr/>
                  <p:nvPr/>
                </p:nvSpPr>
                <p:spPr>
                  <a:xfrm flipV="1">
                    <a:off x="190840" y="381452"/>
                    <a:ext cx="108857" cy="189139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50" name="Rectangle 335"/>
                  <p:cNvSpPr/>
                  <p:nvPr/>
                </p:nvSpPr>
                <p:spPr>
                  <a:xfrm>
                    <a:off x="124618" y="380999"/>
                    <a:ext cx="72571" cy="18913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grpSp>
            <p:grpSp>
              <p:nvGrpSpPr>
                <p:cNvPr id="286" name="Group 134"/>
                <p:cNvGrpSpPr/>
                <p:nvPr/>
              </p:nvGrpSpPr>
              <p:grpSpPr>
                <a:xfrm flipH="1">
                  <a:off x="3605163" y="374649"/>
                  <a:ext cx="156371" cy="1891846"/>
                  <a:chOff x="3605163" y="374649"/>
                  <a:chExt cx="175079" cy="1891846"/>
                </a:xfrm>
                <a:solidFill>
                  <a:schemeClr val="bg2">
                    <a:lumMod val="75000"/>
                  </a:schemeClr>
                </a:solidFill>
              </p:grpSpPr>
              <p:sp>
                <p:nvSpPr>
                  <p:cNvPr id="47" name="Right Triangle 332"/>
                  <p:cNvSpPr/>
                  <p:nvPr/>
                </p:nvSpPr>
                <p:spPr>
                  <a:xfrm flipV="1">
                    <a:off x="3671385" y="375102"/>
                    <a:ext cx="108857" cy="189139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48" name="Rectangle 333"/>
                  <p:cNvSpPr/>
                  <p:nvPr/>
                </p:nvSpPr>
                <p:spPr>
                  <a:xfrm>
                    <a:off x="3605163" y="374649"/>
                    <a:ext cx="72571" cy="18913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grpSp>
            <p:sp>
              <p:nvSpPr>
                <p:cNvPr id="33" name="Rectangle 318"/>
                <p:cNvSpPr/>
                <p:nvPr/>
              </p:nvSpPr>
              <p:spPr>
                <a:xfrm>
                  <a:off x="118269" y="190500"/>
                  <a:ext cx="3643312" cy="1841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34" name="Flowchart: Manual Input 319"/>
                <p:cNvSpPr/>
                <p:nvPr/>
              </p:nvSpPr>
              <p:spPr>
                <a:xfrm>
                  <a:off x="0" y="2025650"/>
                  <a:ext cx="181769" cy="247650"/>
                </a:xfrm>
                <a:prstGeom prst="flowChartManualIn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35" name="Flowchart: Manual Input 320"/>
                <p:cNvSpPr/>
                <p:nvPr/>
              </p:nvSpPr>
              <p:spPr>
                <a:xfrm flipH="1">
                  <a:off x="3719512" y="2019300"/>
                  <a:ext cx="181769" cy="247650"/>
                </a:xfrm>
                <a:prstGeom prst="flowChartManualIn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36" name="Rounded Rectangle 321"/>
                <p:cNvSpPr/>
                <p:nvPr/>
              </p:nvSpPr>
              <p:spPr>
                <a:xfrm>
                  <a:off x="25400" y="2133600"/>
                  <a:ext cx="124619" cy="2286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37" name="Rounded Rectangle 322"/>
                <p:cNvSpPr/>
                <p:nvPr/>
              </p:nvSpPr>
              <p:spPr>
                <a:xfrm>
                  <a:off x="3751262" y="2146300"/>
                  <a:ext cx="124619" cy="2286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38" name="Trapezoid 323"/>
                <p:cNvSpPr/>
                <p:nvPr/>
              </p:nvSpPr>
              <p:spPr>
                <a:xfrm>
                  <a:off x="1643856" y="469900"/>
                  <a:ext cx="588169" cy="101600"/>
                </a:xfrm>
                <a:prstGeom prst="trapezoi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39" name="Trapezoid 324"/>
                <p:cNvSpPr/>
                <p:nvPr/>
              </p:nvSpPr>
              <p:spPr>
                <a:xfrm>
                  <a:off x="1789906" y="0"/>
                  <a:ext cx="334169" cy="15875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sp>
              <p:nvSpPr>
                <p:cNvPr id="40" name="Trapezoid 325"/>
                <p:cNvSpPr/>
                <p:nvPr/>
              </p:nvSpPr>
              <p:spPr>
                <a:xfrm>
                  <a:off x="1840706" y="31750"/>
                  <a:ext cx="226219" cy="95250"/>
                </a:xfrm>
                <a:prstGeom prst="trapezoi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cxnSp>
              <p:nvCxnSpPr>
                <p:cNvPr id="41" name="Straight Connector 326"/>
                <p:cNvCxnSpPr>
                  <a:stCxn id="33" idx="2"/>
                  <a:endCxn id="38" idx="0"/>
                </p:cNvCxnSpPr>
                <p:nvPr/>
              </p:nvCxnSpPr>
              <p:spPr>
                <a:xfrm rot="5400000">
                  <a:off x="1891903" y="421879"/>
                  <a:ext cx="95250" cy="794"/>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Curved Connector 257"/>
                <p:cNvCxnSpPr>
                  <a:endCxn id="33" idx="2"/>
                </p:cNvCxnSpPr>
                <p:nvPr/>
              </p:nvCxnSpPr>
              <p:spPr>
                <a:xfrm>
                  <a:off x="308769" y="241300"/>
                  <a:ext cx="1631156" cy="133350"/>
                </a:xfrm>
                <a:prstGeom prst="curvedConnector4">
                  <a:avLst>
                    <a:gd name="adj1" fmla="val 28682"/>
                    <a:gd name="adj2" fmla="val 142858"/>
                  </a:avLst>
                </a:prstGeom>
              </p:spPr>
              <p:style>
                <a:lnRef idx="1">
                  <a:schemeClr val="accent1"/>
                </a:lnRef>
                <a:fillRef idx="0">
                  <a:schemeClr val="accent1"/>
                </a:fillRef>
                <a:effectRef idx="0">
                  <a:schemeClr val="accent1"/>
                </a:effectRef>
                <a:fontRef idx="minor">
                  <a:schemeClr val="tx1"/>
                </a:fontRef>
              </p:style>
            </p:cxnSp>
            <p:sp>
              <p:nvSpPr>
                <p:cNvPr id="43" name="Oval 145"/>
                <p:cNvSpPr/>
                <p:nvPr/>
              </p:nvSpPr>
              <p:spPr>
                <a:xfrm>
                  <a:off x="277019" y="209550"/>
                  <a:ext cx="1143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dirty="0"/>
                </a:p>
              </p:txBody>
            </p:sp>
            <p:cxnSp>
              <p:nvCxnSpPr>
                <p:cNvPr id="44" name="Straight Connector 146"/>
                <p:cNvCxnSpPr/>
                <p:nvPr/>
              </p:nvCxnSpPr>
              <p:spPr>
                <a:xfrm rot="10800000" flipH="1">
                  <a:off x="118269" y="330200"/>
                  <a:ext cx="364331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330"/>
                <p:cNvCxnSpPr/>
                <p:nvPr/>
              </p:nvCxnSpPr>
              <p:spPr>
                <a:xfrm rot="10800000" flipH="1">
                  <a:off x="137319" y="190500"/>
                  <a:ext cx="364331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331"/>
                <p:cNvCxnSpPr/>
                <p:nvPr/>
              </p:nvCxnSpPr>
              <p:spPr>
                <a:xfrm rot="10800000" flipH="1">
                  <a:off x="124619" y="152400"/>
                  <a:ext cx="364331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25" name="324 Rectángulo"/>
            <p:cNvSpPr/>
            <p:nvPr/>
          </p:nvSpPr>
          <p:spPr>
            <a:xfrm>
              <a:off x="0" y="1285860"/>
              <a:ext cx="9144000" cy="30003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7" name="14 Título"/>
          <p:cNvSpPr txBox="1">
            <a:spLocks/>
          </p:cNvSpPr>
          <p:nvPr/>
        </p:nvSpPr>
        <p:spPr>
          <a:xfrm>
            <a:off x="2297545" y="274638"/>
            <a:ext cx="6389255" cy="532186"/>
          </a:xfrm>
          <a:prstGeom prst="rect">
            <a:avLst/>
          </a:prstGeom>
        </p:spPr>
        <p:txBody>
          <a:bodyPr lIns="91429" tIns="45714" rIns="91429" bIns="45714"/>
          <a:lstStyle/>
          <a:p>
            <a:pPr algn="r" defTabSz="914293">
              <a:defRPr/>
            </a:pPr>
            <a:r>
              <a:rPr lang="en-US" sz="2400" dirty="0" err="1" smtClean="0">
                <a:latin typeface="Arial" pitchFamily="34" charset="0"/>
                <a:ea typeface="+mj-ea"/>
                <a:cs typeface="Arial" pitchFamily="34" charset="0"/>
              </a:rPr>
              <a:t>Proceso</a:t>
            </a:r>
            <a:r>
              <a:rPr lang="en-US" sz="2400" dirty="0" smtClean="0">
                <a:latin typeface="Arial" pitchFamily="34" charset="0"/>
                <a:ea typeface="+mj-ea"/>
                <a:cs typeface="Arial" pitchFamily="34" charset="0"/>
              </a:rPr>
              <a:t> Actual (</a:t>
            </a:r>
            <a:r>
              <a:rPr lang="en-US" sz="2400" dirty="0" err="1" smtClean="0">
                <a:latin typeface="Arial" pitchFamily="34" charset="0"/>
                <a:ea typeface="+mj-ea"/>
                <a:cs typeface="Arial" pitchFamily="34" charset="0"/>
              </a:rPr>
              <a:t>Impo</a:t>
            </a:r>
            <a:r>
              <a:rPr lang="en-US" sz="2400" dirty="0" smtClean="0">
                <a:latin typeface="Arial" pitchFamily="34" charset="0"/>
                <a:ea typeface="+mj-ea"/>
                <a:cs typeface="Arial" pitchFamily="34" charset="0"/>
              </a:rPr>
              <a:t>)</a:t>
            </a:r>
            <a:endParaRPr lang="en-US" sz="2400" dirty="0">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Marcador de contenido"/>
          <p:cNvSpPr>
            <a:spLocks noGrp="1"/>
          </p:cNvSpPr>
          <p:nvPr>
            <p:ph idx="1"/>
          </p:nvPr>
        </p:nvSpPr>
        <p:spPr>
          <a:xfrm>
            <a:off x="314324" y="214290"/>
            <a:ext cx="8543956" cy="596873"/>
          </a:xfrm>
        </p:spPr>
        <p:txBody>
          <a:bodyPr>
            <a:noAutofit/>
          </a:bodyPr>
          <a:lstStyle/>
          <a:p>
            <a:pPr algn="r">
              <a:buNone/>
            </a:pPr>
            <a:r>
              <a:rPr lang="es-PE" sz="2400" b="1" dirty="0" smtClean="0"/>
              <a:t>Servicio Estándar y Servicio Opcional: Flujo</a:t>
            </a:r>
          </a:p>
          <a:p>
            <a:pPr algn="r"/>
            <a:endParaRPr lang="es-PE" sz="2400" b="1" dirty="0" smtClean="0"/>
          </a:p>
          <a:p>
            <a:pPr algn="r"/>
            <a:endParaRPr lang="es-PE" sz="2400" b="1" dirty="0" smtClean="0"/>
          </a:p>
        </p:txBody>
      </p:sp>
      <p:grpSp>
        <p:nvGrpSpPr>
          <p:cNvPr id="10" name="Group 460"/>
          <p:cNvGrpSpPr>
            <a:grpSpLocks/>
          </p:cNvGrpSpPr>
          <p:nvPr/>
        </p:nvGrpSpPr>
        <p:grpSpPr bwMode="auto">
          <a:xfrm>
            <a:off x="1772522" y="3524723"/>
            <a:ext cx="6442816" cy="682774"/>
            <a:chOff x="0" y="3"/>
            <a:chExt cx="8553450" cy="783429"/>
          </a:xfrm>
        </p:grpSpPr>
        <p:sp>
          <p:nvSpPr>
            <p:cNvPr id="11" name="Rectangle 459"/>
            <p:cNvSpPr/>
            <p:nvPr/>
          </p:nvSpPr>
          <p:spPr>
            <a:xfrm>
              <a:off x="0" y="248405"/>
              <a:ext cx="8553450" cy="535027"/>
            </a:xfrm>
            <a:prstGeom prst="rect">
              <a:avLst/>
            </a:prstGeom>
            <a:solidFill>
              <a:schemeClr val="tx1">
                <a:lumMod val="50000"/>
                <a:lumOff val="50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grpSp>
          <p:nvGrpSpPr>
            <p:cNvPr id="12" name="Group 357"/>
            <p:cNvGrpSpPr>
              <a:grpSpLocks/>
            </p:cNvGrpSpPr>
            <p:nvPr/>
          </p:nvGrpSpPr>
          <p:grpSpPr bwMode="auto">
            <a:xfrm>
              <a:off x="19048" y="3"/>
              <a:ext cx="266700" cy="229298"/>
              <a:chOff x="19048" y="3"/>
              <a:chExt cx="774704" cy="494796"/>
            </a:xfrm>
          </p:grpSpPr>
          <p:sp>
            <p:nvSpPr>
              <p:cNvPr id="15" name="Oval 354"/>
              <p:cNvSpPr/>
              <p:nvPr/>
            </p:nvSpPr>
            <p:spPr>
              <a:xfrm>
                <a:off x="19048" y="103085"/>
                <a:ext cx="774704" cy="1443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16" name="Rectangle 355"/>
              <p:cNvSpPr/>
              <p:nvPr/>
            </p:nvSpPr>
            <p:spPr>
              <a:xfrm>
                <a:off x="185056" y="144318"/>
                <a:ext cx="415020" cy="3504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17" name="Flowchart: Delay 356"/>
              <p:cNvSpPr/>
              <p:nvPr/>
            </p:nvSpPr>
            <p:spPr>
              <a:xfrm rot="16200000">
                <a:off x="265339" y="-80282"/>
                <a:ext cx="226782" cy="387352"/>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grpSp>
        <p:sp>
          <p:nvSpPr>
            <p:cNvPr id="14" name="Half Frame 458"/>
            <p:cNvSpPr/>
            <p:nvPr/>
          </p:nvSpPr>
          <p:spPr>
            <a:xfrm>
              <a:off x="0" y="257959"/>
              <a:ext cx="733425" cy="525473"/>
            </a:xfrm>
            <a:prstGeom prst="halfFra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solidFill>
                  <a:schemeClr val="tx1"/>
                </a:solidFill>
              </a:endParaRPr>
            </a:p>
          </p:txBody>
        </p:sp>
      </p:grpSp>
      <p:grpSp>
        <p:nvGrpSpPr>
          <p:cNvPr id="18" name="Group 65"/>
          <p:cNvGrpSpPr>
            <a:grpSpLocks/>
          </p:cNvGrpSpPr>
          <p:nvPr/>
        </p:nvGrpSpPr>
        <p:grpSpPr bwMode="auto">
          <a:xfrm flipH="1">
            <a:off x="427320" y="2571744"/>
            <a:ext cx="1274394" cy="1643074"/>
            <a:chOff x="0" y="-5"/>
            <a:chExt cx="1279281" cy="1566866"/>
          </a:xfrm>
        </p:grpSpPr>
        <p:grpSp>
          <p:nvGrpSpPr>
            <p:cNvPr id="19" name="Group 60"/>
            <p:cNvGrpSpPr>
              <a:grpSpLocks/>
            </p:cNvGrpSpPr>
            <p:nvPr/>
          </p:nvGrpSpPr>
          <p:grpSpPr bwMode="auto">
            <a:xfrm>
              <a:off x="0" y="191083"/>
              <a:ext cx="1279281" cy="773877"/>
              <a:chOff x="0" y="191083"/>
              <a:chExt cx="1208942" cy="781268"/>
            </a:xfrm>
          </p:grpSpPr>
          <p:sp>
            <p:nvSpPr>
              <p:cNvPr id="46" name="Rectangle 29"/>
              <p:cNvSpPr/>
              <p:nvPr/>
            </p:nvSpPr>
            <p:spPr>
              <a:xfrm>
                <a:off x="143282" y="393634"/>
                <a:ext cx="922378" cy="578717"/>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47" name="Rectangle 30"/>
              <p:cNvSpPr/>
              <p:nvPr/>
            </p:nvSpPr>
            <p:spPr>
              <a:xfrm>
                <a:off x="0" y="191083"/>
                <a:ext cx="1208942" cy="183261"/>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grpSp>
            <p:nvGrpSpPr>
              <p:cNvPr id="48" name="Group 41"/>
              <p:cNvGrpSpPr>
                <a:grpSpLocks/>
              </p:cNvGrpSpPr>
              <p:nvPr/>
            </p:nvGrpSpPr>
            <p:grpSpPr bwMode="auto">
              <a:xfrm>
                <a:off x="53730" y="239308"/>
                <a:ext cx="1110434" cy="86808"/>
                <a:chOff x="53730" y="239308"/>
                <a:chExt cx="929256" cy="105078"/>
              </a:xfrm>
            </p:grpSpPr>
            <p:sp>
              <p:nvSpPr>
                <p:cNvPr id="67" name="Rounded Rectangle 36"/>
                <p:cNvSpPr/>
                <p:nvPr/>
              </p:nvSpPr>
              <p:spPr>
                <a:xfrm>
                  <a:off x="53730" y="239308"/>
                  <a:ext cx="142386" cy="105078"/>
                </a:xfrm>
                <a:prstGeom prst="roundRect">
                  <a:avLst/>
                </a:prstGeom>
                <a:ln w="28575"/>
              </p:spPr>
              <p:style>
                <a:lnRef idx="1">
                  <a:schemeClr val="dk1"/>
                </a:lnRef>
                <a:fillRef idx="2">
                  <a:schemeClr val="dk1"/>
                </a:fillRef>
                <a:effectRef idx="1">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s-PE" sz="1100"/>
                </a:p>
              </p:txBody>
            </p:sp>
            <p:sp>
              <p:nvSpPr>
                <p:cNvPr id="68" name="Rounded Rectangle 37"/>
                <p:cNvSpPr/>
                <p:nvPr/>
              </p:nvSpPr>
              <p:spPr>
                <a:xfrm>
                  <a:off x="248574" y="239308"/>
                  <a:ext cx="149880" cy="105078"/>
                </a:xfrm>
                <a:prstGeom prst="roundRect">
                  <a:avLst/>
                </a:prstGeom>
                <a:ln w="28575"/>
              </p:spPr>
              <p:style>
                <a:lnRef idx="1">
                  <a:schemeClr val="dk1"/>
                </a:lnRef>
                <a:fillRef idx="2">
                  <a:schemeClr val="dk1"/>
                </a:fillRef>
                <a:effectRef idx="1">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s-PE" sz="1100"/>
                </a:p>
              </p:txBody>
            </p:sp>
            <p:sp>
              <p:nvSpPr>
                <p:cNvPr id="69" name="Rounded Rectangle 38"/>
                <p:cNvSpPr/>
                <p:nvPr/>
              </p:nvSpPr>
              <p:spPr>
                <a:xfrm>
                  <a:off x="443418" y="239308"/>
                  <a:ext cx="149880" cy="93402"/>
                </a:xfrm>
                <a:prstGeom prst="roundRect">
                  <a:avLst/>
                </a:prstGeom>
                <a:ln w="28575"/>
              </p:spPr>
              <p:style>
                <a:lnRef idx="1">
                  <a:schemeClr val="dk1"/>
                </a:lnRef>
                <a:fillRef idx="2">
                  <a:schemeClr val="dk1"/>
                </a:fillRef>
                <a:effectRef idx="1">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s-PE" sz="1100"/>
                </a:p>
              </p:txBody>
            </p:sp>
            <p:sp>
              <p:nvSpPr>
                <p:cNvPr id="70" name="Rounded Rectangle 39"/>
                <p:cNvSpPr/>
                <p:nvPr/>
              </p:nvSpPr>
              <p:spPr>
                <a:xfrm>
                  <a:off x="645756" y="250983"/>
                  <a:ext cx="149880" cy="93402"/>
                </a:xfrm>
                <a:prstGeom prst="roundRect">
                  <a:avLst/>
                </a:prstGeom>
                <a:ln w="28575"/>
              </p:spPr>
              <p:style>
                <a:lnRef idx="1">
                  <a:schemeClr val="dk1"/>
                </a:lnRef>
                <a:fillRef idx="2">
                  <a:schemeClr val="dk1"/>
                </a:fillRef>
                <a:effectRef idx="1">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s-PE" sz="1100"/>
                </a:p>
              </p:txBody>
            </p:sp>
            <p:sp>
              <p:nvSpPr>
                <p:cNvPr id="71" name="Rounded Rectangle 40"/>
                <p:cNvSpPr/>
                <p:nvPr/>
              </p:nvSpPr>
              <p:spPr>
                <a:xfrm>
                  <a:off x="840600" y="239308"/>
                  <a:ext cx="142386" cy="105078"/>
                </a:xfrm>
                <a:prstGeom prst="roundRect">
                  <a:avLst/>
                </a:prstGeom>
                <a:ln w="28575"/>
              </p:spPr>
              <p:style>
                <a:lnRef idx="1">
                  <a:schemeClr val="dk1"/>
                </a:lnRef>
                <a:fillRef idx="2">
                  <a:schemeClr val="dk1"/>
                </a:fillRef>
                <a:effectRef idx="1">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s-PE" sz="1100"/>
                </a:p>
              </p:txBody>
            </p:sp>
          </p:grpSp>
          <p:grpSp>
            <p:nvGrpSpPr>
              <p:cNvPr id="49" name="Group 42"/>
              <p:cNvGrpSpPr>
                <a:grpSpLocks/>
              </p:cNvGrpSpPr>
              <p:nvPr/>
            </p:nvGrpSpPr>
            <p:grpSpPr bwMode="auto">
              <a:xfrm>
                <a:off x="179096" y="441863"/>
                <a:ext cx="850734" cy="86808"/>
                <a:chOff x="179096" y="441863"/>
                <a:chExt cx="939350" cy="103269"/>
              </a:xfrm>
            </p:grpSpPr>
            <p:sp>
              <p:nvSpPr>
                <p:cNvPr id="62" name="Rounded Rectangle 43"/>
                <p:cNvSpPr/>
                <p:nvPr/>
              </p:nvSpPr>
              <p:spPr>
                <a:xfrm>
                  <a:off x="179096" y="441863"/>
                  <a:ext cx="148318" cy="103269"/>
                </a:xfrm>
                <a:prstGeom prst="roundRect">
                  <a:avLst/>
                </a:prstGeom>
                <a:ln w="28575"/>
              </p:spPr>
              <p:style>
                <a:lnRef idx="1">
                  <a:schemeClr val="dk1"/>
                </a:lnRef>
                <a:fillRef idx="2">
                  <a:schemeClr val="dk1"/>
                </a:fillRef>
                <a:effectRef idx="1">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s-PE" sz="1100"/>
                </a:p>
              </p:txBody>
            </p:sp>
            <p:sp>
              <p:nvSpPr>
                <p:cNvPr id="63" name="Rounded Rectangle 44"/>
                <p:cNvSpPr/>
                <p:nvPr/>
              </p:nvSpPr>
              <p:spPr>
                <a:xfrm>
                  <a:off x="376854" y="441863"/>
                  <a:ext cx="148318" cy="103269"/>
                </a:xfrm>
                <a:prstGeom prst="roundRect">
                  <a:avLst/>
                </a:prstGeom>
                <a:ln w="28575"/>
              </p:spPr>
              <p:style>
                <a:lnRef idx="1">
                  <a:schemeClr val="dk1"/>
                </a:lnRef>
                <a:fillRef idx="2">
                  <a:schemeClr val="dk1"/>
                </a:fillRef>
                <a:effectRef idx="1">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s-PE" sz="1100"/>
                </a:p>
              </p:txBody>
            </p:sp>
            <p:sp>
              <p:nvSpPr>
                <p:cNvPr id="64" name="Rounded Rectangle 45"/>
                <p:cNvSpPr/>
                <p:nvPr/>
              </p:nvSpPr>
              <p:spPr>
                <a:xfrm>
                  <a:off x="574612" y="441863"/>
                  <a:ext cx="148318" cy="91794"/>
                </a:xfrm>
                <a:prstGeom prst="roundRect">
                  <a:avLst/>
                </a:prstGeom>
                <a:ln w="28575"/>
              </p:spPr>
              <p:style>
                <a:lnRef idx="1">
                  <a:schemeClr val="dk1"/>
                </a:lnRef>
                <a:fillRef idx="2">
                  <a:schemeClr val="dk1"/>
                </a:fillRef>
                <a:effectRef idx="1">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s-PE" sz="1100"/>
                </a:p>
              </p:txBody>
            </p:sp>
            <p:sp>
              <p:nvSpPr>
                <p:cNvPr id="65" name="Rounded Rectangle 46"/>
                <p:cNvSpPr/>
                <p:nvPr/>
              </p:nvSpPr>
              <p:spPr>
                <a:xfrm>
                  <a:off x="782257" y="453337"/>
                  <a:ext cx="148318" cy="91794"/>
                </a:xfrm>
                <a:prstGeom prst="roundRect">
                  <a:avLst/>
                </a:prstGeom>
                <a:ln w="28575"/>
              </p:spPr>
              <p:style>
                <a:lnRef idx="1">
                  <a:schemeClr val="dk1"/>
                </a:lnRef>
                <a:fillRef idx="2">
                  <a:schemeClr val="dk1"/>
                </a:fillRef>
                <a:effectRef idx="1">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s-PE" sz="1100"/>
                </a:p>
              </p:txBody>
            </p:sp>
            <p:sp>
              <p:nvSpPr>
                <p:cNvPr id="66" name="Rounded Rectangle 47"/>
                <p:cNvSpPr/>
                <p:nvPr/>
              </p:nvSpPr>
              <p:spPr>
                <a:xfrm>
                  <a:off x="970128" y="441863"/>
                  <a:ext cx="148318" cy="103269"/>
                </a:xfrm>
                <a:prstGeom prst="roundRect">
                  <a:avLst/>
                </a:prstGeom>
                <a:ln w="28575"/>
              </p:spPr>
              <p:style>
                <a:lnRef idx="1">
                  <a:schemeClr val="dk1"/>
                </a:lnRef>
                <a:fillRef idx="2">
                  <a:schemeClr val="dk1"/>
                </a:fillRef>
                <a:effectRef idx="1">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s-PE" sz="1100"/>
                </a:p>
              </p:txBody>
            </p:sp>
          </p:grpSp>
          <p:grpSp>
            <p:nvGrpSpPr>
              <p:cNvPr id="50" name="Group 48"/>
              <p:cNvGrpSpPr>
                <a:grpSpLocks/>
              </p:cNvGrpSpPr>
              <p:nvPr/>
            </p:nvGrpSpPr>
            <p:grpSpPr bwMode="auto">
              <a:xfrm>
                <a:off x="179098" y="615479"/>
                <a:ext cx="841779" cy="86808"/>
                <a:chOff x="179098" y="615479"/>
                <a:chExt cx="929462" cy="103269"/>
              </a:xfrm>
            </p:grpSpPr>
            <p:sp>
              <p:nvSpPr>
                <p:cNvPr id="57" name="Rounded Rectangle 49"/>
                <p:cNvSpPr/>
                <p:nvPr/>
              </p:nvSpPr>
              <p:spPr>
                <a:xfrm>
                  <a:off x="179098" y="615479"/>
                  <a:ext cx="148318" cy="103269"/>
                </a:xfrm>
                <a:prstGeom prst="roundRect">
                  <a:avLst/>
                </a:prstGeom>
                <a:ln w="28575"/>
              </p:spPr>
              <p:style>
                <a:lnRef idx="1">
                  <a:schemeClr val="dk1"/>
                </a:lnRef>
                <a:fillRef idx="2">
                  <a:schemeClr val="dk1"/>
                </a:fillRef>
                <a:effectRef idx="1">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s-PE" sz="1100"/>
                </a:p>
              </p:txBody>
            </p:sp>
            <p:sp>
              <p:nvSpPr>
                <p:cNvPr id="58" name="Rounded Rectangle 50"/>
                <p:cNvSpPr/>
                <p:nvPr/>
              </p:nvSpPr>
              <p:spPr>
                <a:xfrm>
                  <a:off x="376856" y="615479"/>
                  <a:ext cx="148318" cy="103269"/>
                </a:xfrm>
                <a:prstGeom prst="roundRect">
                  <a:avLst/>
                </a:prstGeom>
                <a:ln w="28575"/>
              </p:spPr>
              <p:style>
                <a:lnRef idx="1">
                  <a:schemeClr val="dk1"/>
                </a:lnRef>
                <a:fillRef idx="2">
                  <a:schemeClr val="dk1"/>
                </a:fillRef>
                <a:effectRef idx="1">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s-PE" sz="1100"/>
                </a:p>
              </p:txBody>
            </p:sp>
            <p:sp>
              <p:nvSpPr>
                <p:cNvPr id="59" name="Rounded Rectangle 51"/>
                <p:cNvSpPr/>
                <p:nvPr/>
              </p:nvSpPr>
              <p:spPr>
                <a:xfrm>
                  <a:off x="574614" y="615479"/>
                  <a:ext cx="138431" cy="91794"/>
                </a:xfrm>
                <a:prstGeom prst="roundRect">
                  <a:avLst/>
                </a:prstGeom>
                <a:ln w="28575"/>
              </p:spPr>
              <p:style>
                <a:lnRef idx="1">
                  <a:schemeClr val="dk1"/>
                </a:lnRef>
                <a:fillRef idx="2">
                  <a:schemeClr val="dk1"/>
                </a:fillRef>
                <a:effectRef idx="1">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s-PE" sz="1100"/>
                </a:p>
              </p:txBody>
            </p:sp>
            <p:sp>
              <p:nvSpPr>
                <p:cNvPr id="60" name="Rounded Rectangle 52"/>
                <p:cNvSpPr/>
                <p:nvPr/>
              </p:nvSpPr>
              <p:spPr>
                <a:xfrm>
                  <a:off x="772372" y="626953"/>
                  <a:ext cx="148318" cy="91794"/>
                </a:xfrm>
                <a:prstGeom prst="roundRect">
                  <a:avLst/>
                </a:prstGeom>
                <a:ln w="28575"/>
              </p:spPr>
              <p:style>
                <a:lnRef idx="1">
                  <a:schemeClr val="dk1"/>
                </a:lnRef>
                <a:fillRef idx="2">
                  <a:schemeClr val="dk1"/>
                </a:fillRef>
                <a:effectRef idx="1">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s-PE" sz="1100"/>
                </a:p>
              </p:txBody>
            </p:sp>
            <p:sp>
              <p:nvSpPr>
                <p:cNvPr id="61" name="Rounded Rectangle 53"/>
                <p:cNvSpPr/>
                <p:nvPr/>
              </p:nvSpPr>
              <p:spPr>
                <a:xfrm>
                  <a:off x="960242" y="615479"/>
                  <a:ext cx="148318" cy="103269"/>
                </a:xfrm>
                <a:prstGeom prst="roundRect">
                  <a:avLst/>
                </a:prstGeom>
                <a:ln w="28575"/>
              </p:spPr>
              <p:style>
                <a:lnRef idx="1">
                  <a:schemeClr val="dk1"/>
                </a:lnRef>
                <a:fillRef idx="2">
                  <a:schemeClr val="dk1"/>
                </a:fillRef>
                <a:effectRef idx="1">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s-PE" sz="1100"/>
                </a:p>
              </p:txBody>
            </p:sp>
          </p:grpSp>
          <p:grpSp>
            <p:nvGrpSpPr>
              <p:cNvPr id="51" name="Group 54"/>
              <p:cNvGrpSpPr>
                <a:grpSpLocks/>
              </p:cNvGrpSpPr>
              <p:nvPr/>
            </p:nvGrpSpPr>
            <p:grpSpPr bwMode="auto">
              <a:xfrm>
                <a:off x="179097" y="760158"/>
                <a:ext cx="841778" cy="86808"/>
                <a:chOff x="179097" y="760158"/>
                <a:chExt cx="929461" cy="103269"/>
              </a:xfrm>
            </p:grpSpPr>
            <p:sp>
              <p:nvSpPr>
                <p:cNvPr id="52" name="Rounded Rectangle 55"/>
                <p:cNvSpPr/>
                <p:nvPr/>
              </p:nvSpPr>
              <p:spPr>
                <a:xfrm>
                  <a:off x="179097" y="760158"/>
                  <a:ext cx="148318" cy="103269"/>
                </a:xfrm>
                <a:prstGeom prst="roundRect">
                  <a:avLst/>
                </a:prstGeom>
                <a:ln w="28575"/>
              </p:spPr>
              <p:style>
                <a:lnRef idx="1">
                  <a:schemeClr val="dk1"/>
                </a:lnRef>
                <a:fillRef idx="2">
                  <a:schemeClr val="dk1"/>
                </a:fillRef>
                <a:effectRef idx="1">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s-PE" sz="1100"/>
                </a:p>
              </p:txBody>
            </p:sp>
            <p:sp>
              <p:nvSpPr>
                <p:cNvPr id="53" name="Rounded Rectangle 56"/>
                <p:cNvSpPr/>
                <p:nvPr/>
              </p:nvSpPr>
              <p:spPr>
                <a:xfrm>
                  <a:off x="376855" y="760158"/>
                  <a:ext cx="148318" cy="103269"/>
                </a:xfrm>
                <a:prstGeom prst="roundRect">
                  <a:avLst/>
                </a:prstGeom>
                <a:ln w="28575"/>
              </p:spPr>
              <p:style>
                <a:lnRef idx="1">
                  <a:schemeClr val="dk1"/>
                </a:lnRef>
                <a:fillRef idx="2">
                  <a:schemeClr val="dk1"/>
                </a:fillRef>
                <a:effectRef idx="1">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s-PE" sz="1100"/>
                </a:p>
              </p:txBody>
            </p:sp>
            <p:sp>
              <p:nvSpPr>
                <p:cNvPr id="54" name="Rounded Rectangle 57"/>
                <p:cNvSpPr/>
                <p:nvPr/>
              </p:nvSpPr>
              <p:spPr>
                <a:xfrm>
                  <a:off x="574612" y="760158"/>
                  <a:ext cx="138431" cy="91794"/>
                </a:xfrm>
                <a:prstGeom prst="roundRect">
                  <a:avLst/>
                </a:prstGeom>
                <a:ln w="28575"/>
              </p:spPr>
              <p:style>
                <a:lnRef idx="1">
                  <a:schemeClr val="dk1"/>
                </a:lnRef>
                <a:fillRef idx="2">
                  <a:schemeClr val="dk1"/>
                </a:fillRef>
                <a:effectRef idx="1">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s-PE" sz="1100"/>
                </a:p>
              </p:txBody>
            </p:sp>
            <p:sp>
              <p:nvSpPr>
                <p:cNvPr id="55" name="Rounded Rectangle 58"/>
                <p:cNvSpPr/>
                <p:nvPr/>
              </p:nvSpPr>
              <p:spPr>
                <a:xfrm>
                  <a:off x="772370" y="771632"/>
                  <a:ext cx="148318" cy="91794"/>
                </a:xfrm>
                <a:prstGeom prst="roundRect">
                  <a:avLst/>
                </a:prstGeom>
                <a:ln w="28575"/>
              </p:spPr>
              <p:style>
                <a:lnRef idx="1">
                  <a:schemeClr val="dk1"/>
                </a:lnRef>
                <a:fillRef idx="2">
                  <a:schemeClr val="dk1"/>
                </a:fillRef>
                <a:effectRef idx="1">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s-PE" sz="1100"/>
                </a:p>
              </p:txBody>
            </p:sp>
            <p:sp>
              <p:nvSpPr>
                <p:cNvPr id="56" name="Rounded Rectangle 59"/>
                <p:cNvSpPr/>
                <p:nvPr/>
              </p:nvSpPr>
              <p:spPr>
                <a:xfrm>
                  <a:off x="960240" y="760158"/>
                  <a:ext cx="148318" cy="103269"/>
                </a:xfrm>
                <a:prstGeom prst="roundRect">
                  <a:avLst/>
                </a:prstGeom>
                <a:ln w="28575"/>
              </p:spPr>
              <p:style>
                <a:lnRef idx="1">
                  <a:schemeClr val="dk1"/>
                </a:lnRef>
                <a:fillRef idx="2">
                  <a:schemeClr val="dk1"/>
                </a:fillRef>
                <a:effectRef idx="1">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s-PE" sz="1100"/>
                </a:p>
              </p:txBody>
            </p:sp>
          </p:grpSp>
        </p:grpSp>
        <p:sp>
          <p:nvSpPr>
            <p:cNvPr id="20" name="Trapezoid 1"/>
            <p:cNvSpPr/>
            <p:nvPr/>
          </p:nvSpPr>
          <p:spPr>
            <a:xfrm rot="10800000">
              <a:off x="9476" y="984065"/>
              <a:ext cx="1260329" cy="582796"/>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21" name="Trapezoid 25"/>
            <p:cNvSpPr/>
            <p:nvPr/>
          </p:nvSpPr>
          <p:spPr>
            <a:xfrm rot="10800000">
              <a:off x="94762" y="1270686"/>
              <a:ext cx="1099234" cy="296175"/>
            </a:xfrm>
            <a:prstGeom prst="trapezoi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grpSp>
          <p:nvGrpSpPr>
            <p:cNvPr id="22" name="Group 24"/>
            <p:cNvGrpSpPr>
              <a:grpSpLocks/>
            </p:cNvGrpSpPr>
            <p:nvPr/>
          </p:nvGrpSpPr>
          <p:grpSpPr bwMode="auto">
            <a:xfrm rot="-5400000">
              <a:off x="329054" y="81224"/>
              <a:ext cx="640121" cy="1165564"/>
              <a:chOff x="329054" y="81223"/>
              <a:chExt cx="828095" cy="975770"/>
            </a:xfrm>
          </p:grpSpPr>
          <p:sp>
            <p:nvSpPr>
              <p:cNvPr id="30" name="Rounded Rectangle 7"/>
              <p:cNvSpPr/>
              <p:nvPr/>
            </p:nvSpPr>
            <p:spPr>
              <a:xfrm>
                <a:off x="329054" y="874532"/>
                <a:ext cx="173035" cy="17452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31" name="Rounded Rectangle 8"/>
              <p:cNvSpPr/>
              <p:nvPr/>
            </p:nvSpPr>
            <p:spPr>
              <a:xfrm>
                <a:off x="551528" y="890398"/>
                <a:ext cx="185394" cy="16659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32" name="Rounded Rectangle 9"/>
              <p:cNvSpPr/>
              <p:nvPr/>
            </p:nvSpPr>
            <p:spPr>
              <a:xfrm>
                <a:off x="761641" y="890398"/>
                <a:ext cx="185394" cy="16659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33" name="Rounded Rectangle 10"/>
              <p:cNvSpPr/>
              <p:nvPr/>
            </p:nvSpPr>
            <p:spPr>
              <a:xfrm>
                <a:off x="971755" y="890398"/>
                <a:ext cx="185394" cy="1665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34" name="Rounded Rectangle 11"/>
              <p:cNvSpPr/>
              <p:nvPr/>
            </p:nvSpPr>
            <p:spPr>
              <a:xfrm>
                <a:off x="329054" y="279551"/>
                <a:ext cx="185394" cy="17452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35" name="Rounded Rectangle 12"/>
              <p:cNvSpPr/>
              <p:nvPr/>
            </p:nvSpPr>
            <p:spPr>
              <a:xfrm>
                <a:off x="539167" y="279551"/>
                <a:ext cx="185394" cy="17452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36" name="Rounded Rectangle 13"/>
              <p:cNvSpPr/>
              <p:nvPr/>
            </p:nvSpPr>
            <p:spPr>
              <a:xfrm>
                <a:off x="329054" y="676205"/>
                <a:ext cx="185394" cy="17452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37" name="Rounded Rectangle 14"/>
              <p:cNvSpPr/>
              <p:nvPr/>
            </p:nvSpPr>
            <p:spPr>
              <a:xfrm>
                <a:off x="539168" y="668272"/>
                <a:ext cx="173035" cy="17452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38" name="Rounded Rectangle 15"/>
              <p:cNvSpPr/>
              <p:nvPr/>
            </p:nvSpPr>
            <p:spPr>
              <a:xfrm>
                <a:off x="749282" y="668272"/>
                <a:ext cx="173035" cy="17452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39" name="Rounded Rectangle 17"/>
              <p:cNvSpPr/>
              <p:nvPr/>
            </p:nvSpPr>
            <p:spPr>
              <a:xfrm>
                <a:off x="341413" y="477878"/>
                <a:ext cx="185394" cy="17452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40" name="Rounded Rectangle 18"/>
              <p:cNvSpPr/>
              <p:nvPr/>
            </p:nvSpPr>
            <p:spPr>
              <a:xfrm>
                <a:off x="551527" y="469945"/>
                <a:ext cx="185394" cy="174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41" name="Rounded Rectangle 19"/>
              <p:cNvSpPr/>
              <p:nvPr/>
            </p:nvSpPr>
            <p:spPr>
              <a:xfrm>
                <a:off x="761641" y="477878"/>
                <a:ext cx="185394" cy="17452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42" name="Rounded Rectangle 20"/>
              <p:cNvSpPr/>
              <p:nvPr/>
            </p:nvSpPr>
            <p:spPr>
              <a:xfrm>
                <a:off x="971754" y="469945"/>
                <a:ext cx="185394" cy="17452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43" name="Rounded Rectangle 21"/>
              <p:cNvSpPr/>
              <p:nvPr/>
            </p:nvSpPr>
            <p:spPr>
              <a:xfrm>
                <a:off x="749282" y="295416"/>
                <a:ext cx="185394" cy="1665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44" name="Rounded Rectangle 22"/>
              <p:cNvSpPr/>
              <p:nvPr/>
            </p:nvSpPr>
            <p:spPr>
              <a:xfrm>
                <a:off x="341413" y="81223"/>
                <a:ext cx="185394" cy="17452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45" name="Rounded Rectangle 23"/>
              <p:cNvSpPr/>
              <p:nvPr/>
            </p:nvSpPr>
            <p:spPr>
              <a:xfrm>
                <a:off x="551527" y="81223"/>
                <a:ext cx="185394" cy="17452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grpSp>
        <p:grpSp>
          <p:nvGrpSpPr>
            <p:cNvPr id="23" name="Group 26"/>
            <p:cNvGrpSpPr>
              <a:grpSpLocks/>
            </p:cNvGrpSpPr>
            <p:nvPr/>
          </p:nvGrpSpPr>
          <p:grpSpPr bwMode="auto">
            <a:xfrm>
              <a:off x="521187" y="888523"/>
              <a:ext cx="246379" cy="668784"/>
              <a:chOff x="521187" y="888523"/>
              <a:chExt cx="244921" cy="553664"/>
            </a:xfrm>
          </p:grpSpPr>
          <p:sp>
            <p:nvSpPr>
              <p:cNvPr id="28" name="Isosceles Triangle 2"/>
              <p:cNvSpPr/>
              <p:nvPr/>
            </p:nvSpPr>
            <p:spPr>
              <a:xfrm>
                <a:off x="521187" y="888524"/>
                <a:ext cx="244921" cy="55366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cxnSp>
            <p:nvCxnSpPr>
              <p:cNvPr id="29" name="Straight Connector 4"/>
              <p:cNvCxnSpPr/>
              <p:nvPr/>
            </p:nvCxnSpPr>
            <p:spPr>
              <a:xfrm rot="16200000" flipH="1">
                <a:off x="366816" y="1165355"/>
                <a:ext cx="55366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4" name="Group 64"/>
            <p:cNvGrpSpPr>
              <a:grpSpLocks/>
            </p:cNvGrpSpPr>
            <p:nvPr/>
          </p:nvGrpSpPr>
          <p:grpSpPr bwMode="auto">
            <a:xfrm>
              <a:off x="492763" y="-5"/>
              <a:ext cx="293761" cy="181525"/>
              <a:chOff x="492763" y="-5"/>
              <a:chExt cx="191019" cy="230158"/>
            </a:xfrm>
          </p:grpSpPr>
          <p:sp>
            <p:nvSpPr>
              <p:cNvPr id="25" name="Rectangle 61"/>
              <p:cNvSpPr/>
              <p:nvPr/>
            </p:nvSpPr>
            <p:spPr>
              <a:xfrm>
                <a:off x="492763" y="145358"/>
                <a:ext cx="191019" cy="8479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26" name="Rectangle 62"/>
              <p:cNvSpPr/>
              <p:nvPr/>
            </p:nvSpPr>
            <p:spPr>
              <a:xfrm>
                <a:off x="492763" y="72676"/>
                <a:ext cx="191019" cy="60568"/>
              </a:xfrm>
              <a:prstGeom prst="rect">
                <a:avLst/>
              </a:prstGeom>
              <a:solidFill>
                <a:sysClr val="window" lastClr="FFFFFF"/>
              </a:solidFill>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27" name="Trapezoid 63"/>
              <p:cNvSpPr/>
              <p:nvPr/>
            </p:nvSpPr>
            <p:spPr>
              <a:xfrm>
                <a:off x="498925" y="-5"/>
                <a:ext cx="184857" cy="48454"/>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grpSp>
      </p:grpSp>
      <p:grpSp>
        <p:nvGrpSpPr>
          <p:cNvPr id="92" name="Group 217"/>
          <p:cNvGrpSpPr>
            <a:grpSpLocks/>
          </p:cNvGrpSpPr>
          <p:nvPr/>
        </p:nvGrpSpPr>
        <p:grpSpPr bwMode="auto">
          <a:xfrm>
            <a:off x="4357686" y="3143248"/>
            <a:ext cx="991202" cy="970047"/>
            <a:chOff x="0" y="0"/>
            <a:chExt cx="1177703" cy="1170236"/>
          </a:xfrm>
        </p:grpSpPr>
        <p:sp>
          <p:nvSpPr>
            <p:cNvPr id="93" name="Rounded Rectangle 7"/>
            <p:cNvSpPr/>
            <p:nvPr/>
          </p:nvSpPr>
          <p:spPr bwMode="auto">
            <a:xfrm rot="5400000" flipH="1">
              <a:off x="57407" y="999701"/>
              <a:ext cx="132123" cy="20894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94" name="Rounded Rectangle 8"/>
            <p:cNvSpPr/>
            <p:nvPr/>
          </p:nvSpPr>
          <p:spPr bwMode="auto">
            <a:xfrm rot="5400000" flipH="1">
              <a:off x="57437" y="839295"/>
              <a:ext cx="141561" cy="1994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95" name="Rounded Rectangle 9"/>
            <p:cNvSpPr/>
            <p:nvPr/>
          </p:nvSpPr>
          <p:spPr bwMode="auto">
            <a:xfrm rot="5400000" flipH="1">
              <a:off x="57437" y="659985"/>
              <a:ext cx="141561" cy="19945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96" name="Rounded Rectangle 10"/>
            <p:cNvSpPr/>
            <p:nvPr/>
          </p:nvSpPr>
          <p:spPr bwMode="auto">
            <a:xfrm rot="5400000" flipH="1">
              <a:off x="47940" y="499549"/>
              <a:ext cx="141561" cy="199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97" name="Rounded Rectangle 11"/>
            <p:cNvSpPr/>
            <p:nvPr/>
          </p:nvSpPr>
          <p:spPr bwMode="auto">
            <a:xfrm rot="5400000" flipH="1">
              <a:off x="765009" y="994982"/>
              <a:ext cx="141561" cy="20894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98" name="Rounded Rectangle 12"/>
            <p:cNvSpPr/>
            <p:nvPr/>
          </p:nvSpPr>
          <p:spPr bwMode="auto">
            <a:xfrm rot="5400000" flipH="1">
              <a:off x="765009" y="825109"/>
              <a:ext cx="141561" cy="20894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99" name="Rounded Rectangle 13"/>
            <p:cNvSpPr/>
            <p:nvPr/>
          </p:nvSpPr>
          <p:spPr bwMode="auto">
            <a:xfrm rot="5400000" flipH="1">
              <a:off x="290128" y="994982"/>
              <a:ext cx="141561" cy="20894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100" name="Rounded Rectangle 14"/>
            <p:cNvSpPr/>
            <p:nvPr/>
          </p:nvSpPr>
          <p:spPr bwMode="auto">
            <a:xfrm rot="5400000" flipH="1">
              <a:off x="304345" y="829828"/>
              <a:ext cx="132123" cy="20894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101" name="Rounded Rectangle 15"/>
            <p:cNvSpPr/>
            <p:nvPr/>
          </p:nvSpPr>
          <p:spPr bwMode="auto">
            <a:xfrm rot="5400000" flipH="1">
              <a:off x="304345" y="669392"/>
              <a:ext cx="132123" cy="20894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102" name="Rounded Rectangle 170"/>
            <p:cNvSpPr/>
            <p:nvPr/>
          </p:nvSpPr>
          <p:spPr bwMode="auto">
            <a:xfrm rot="5400000" flipH="1">
              <a:off x="527569" y="994982"/>
              <a:ext cx="141561" cy="20894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103" name="Rounded Rectangle 171"/>
            <p:cNvSpPr/>
            <p:nvPr/>
          </p:nvSpPr>
          <p:spPr bwMode="auto">
            <a:xfrm rot="5400000" flipH="1">
              <a:off x="537066" y="825109"/>
              <a:ext cx="141561" cy="208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104" name="Rounded Rectangle 172"/>
            <p:cNvSpPr/>
            <p:nvPr/>
          </p:nvSpPr>
          <p:spPr bwMode="auto">
            <a:xfrm rot="5400000" flipH="1">
              <a:off x="537066" y="664674"/>
              <a:ext cx="141561" cy="20894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105" name="Rounded Rectangle 173"/>
            <p:cNvSpPr/>
            <p:nvPr/>
          </p:nvSpPr>
          <p:spPr bwMode="auto">
            <a:xfrm rot="5400000" flipH="1">
              <a:off x="537066" y="494801"/>
              <a:ext cx="141561" cy="20894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106" name="Rounded Rectangle 174"/>
            <p:cNvSpPr/>
            <p:nvPr/>
          </p:nvSpPr>
          <p:spPr bwMode="auto">
            <a:xfrm rot="5400000" flipH="1">
              <a:off x="769758" y="669422"/>
              <a:ext cx="141561" cy="199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107" name="Rounded Rectangle 175"/>
            <p:cNvSpPr/>
            <p:nvPr/>
          </p:nvSpPr>
          <p:spPr bwMode="auto">
            <a:xfrm rot="5400000" flipH="1">
              <a:off x="1002449" y="994982"/>
              <a:ext cx="141561" cy="20894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108" name="Rounded Rectangle 176"/>
            <p:cNvSpPr/>
            <p:nvPr/>
          </p:nvSpPr>
          <p:spPr bwMode="auto">
            <a:xfrm rot="5400000" flipH="1">
              <a:off x="1002449" y="825109"/>
              <a:ext cx="141561" cy="20894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109" name="Rounded Rectangle 9"/>
            <p:cNvSpPr/>
            <p:nvPr/>
          </p:nvSpPr>
          <p:spPr bwMode="auto">
            <a:xfrm rot="5400000" flipH="1">
              <a:off x="299626" y="523173"/>
              <a:ext cx="141561" cy="18995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110" name="Rounded Rectangle 9"/>
            <p:cNvSpPr/>
            <p:nvPr/>
          </p:nvSpPr>
          <p:spPr bwMode="auto">
            <a:xfrm rot="5400000" flipH="1">
              <a:off x="997701" y="669422"/>
              <a:ext cx="141561" cy="19945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111" name="Rounded Rectangle 9"/>
            <p:cNvSpPr/>
            <p:nvPr/>
          </p:nvSpPr>
          <p:spPr bwMode="auto">
            <a:xfrm rot="5400000" flipH="1">
              <a:off x="769758" y="499549"/>
              <a:ext cx="141561" cy="19945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112" name="Rounded Rectangle 9"/>
            <p:cNvSpPr/>
            <p:nvPr/>
          </p:nvSpPr>
          <p:spPr bwMode="auto">
            <a:xfrm rot="5400000" flipH="1">
              <a:off x="997701" y="499549"/>
              <a:ext cx="141561" cy="19945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113" name="Rounded Rectangle 203"/>
            <p:cNvSpPr/>
            <p:nvPr/>
          </p:nvSpPr>
          <p:spPr bwMode="auto">
            <a:xfrm rot="5400000" flipH="1">
              <a:off x="33693" y="324928"/>
              <a:ext cx="141561" cy="20894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114" name="Rounded Rectangle 204"/>
            <p:cNvSpPr/>
            <p:nvPr/>
          </p:nvSpPr>
          <p:spPr bwMode="auto">
            <a:xfrm rot="5400000" flipH="1">
              <a:off x="304375" y="329676"/>
              <a:ext cx="141561" cy="19945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115" name="Rounded Rectangle 8"/>
            <p:cNvSpPr/>
            <p:nvPr/>
          </p:nvSpPr>
          <p:spPr bwMode="auto">
            <a:xfrm rot="5400000" flipH="1">
              <a:off x="551313" y="329676"/>
              <a:ext cx="141561" cy="1994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116" name="Rounded Rectangle 8"/>
            <p:cNvSpPr/>
            <p:nvPr/>
          </p:nvSpPr>
          <p:spPr bwMode="auto">
            <a:xfrm rot="5400000" flipH="1">
              <a:off x="38442" y="150366"/>
              <a:ext cx="141561" cy="1994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117" name="Rounded Rectangle 7"/>
            <p:cNvSpPr/>
            <p:nvPr/>
          </p:nvSpPr>
          <p:spPr bwMode="auto">
            <a:xfrm rot="5400000" flipH="1">
              <a:off x="57407" y="-28975"/>
              <a:ext cx="132123" cy="20894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118" name="Rounded Rectangle 11"/>
            <p:cNvSpPr/>
            <p:nvPr/>
          </p:nvSpPr>
          <p:spPr bwMode="auto">
            <a:xfrm rot="5400000" flipH="1">
              <a:off x="765009" y="-33693"/>
              <a:ext cx="141561" cy="20894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119" name="Rounded Rectangle 13"/>
            <p:cNvSpPr/>
            <p:nvPr/>
          </p:nvSpPr>
          <p:spPr bwMode="auto">
            <a:xfrm rot="5400000" flipH="1">
              <a:off x="290128" y="-33693"/>
              <a:ext cx="141561" cy="20894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120" name="Rounded Rectangle 210"/>
            <p:cNvSpPr/>
            <p:nvPr/>
          </p:nvSpPr>
          <p:spPr bwMode="auto">
            <a:xfrm rot="5400000" flipH="1">
              <a:off x="527569" y="-33693"/>
              <a:ext cx="141561" cy="20894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121" name="Rounded Rectangle 211"/>
            <p:cNvSpPr/>
            <p:nvPr/>
          </p:nvSpPr>
          <p:spPr bwMode="auto">
            <a:xfrm rot="5400000" flipH="1">
              <a:off x="1002449" y="117305"/>
              <a:ext cx="141561" cy="20894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122" name="Rounded Rectangle 15"/>
            <p:cNvSpPr/>
            <p:nvPr/>
          </p:nvSpPr>
          <p:spPr bwMode="auto">
            <a:xfrm rot="5400000" flipH="1">
              <a:off x="285350" y="150336"/>
              <a:ext cx="132123" cy="20894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123" name="Rounded Rectangle 213"/>
            <p:cNvSpPr/>
            <p:nvPr/>
          </p:nvSpPr>
          <p:spPr bwMode="auto">
            <a:xfrm rot="5400000" flipH="1">
              <a:off x="518071" y="145618"/>
              <a:ext cx="141561" cy="20894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124" name="Rounded Rectangle 214"/>
            <p:cNvSpPr/>
            <p:nvPr/>
          </p:nvSpPr>
          <p:spPr bwMode="auto">
            <a:xfrm rot="5400000" flipH="1">
              <a:off x="750763" y="150366"/>
              <a:ext cx="141561" cy="199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125" name="Rounded Rectangle 9"/>
            <p:cNvSpPr/>
            <p:nvPr/>
          </p:nvSpPr>
          <p:spPr bwMode="auto">
            <a:xfrm rot="5400000" flipH="1">
              <a:off x="997701" y="301364"/>
              <a:ext cx="141561" cy="19945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126" name="Rounded Rectangle 15"/>
            <p:cNvSpPr/>
            <p:nvPr/>
          </p:nvSpPr>
          <p:spPr bwMode="auto">
            <a:xfrm rot="5400000" flipH="1">
              <a:off x="760231" y="310771"/>
              <a:ext cx="132123" cy="20894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grpSp>
      <p:grpSp>
        <p:nvGrpSpPr>
          <p:cNvPr id="127" name="Group 270"/>
          <p:cNvGrpSpPr>
            <a:grpSpLocks/>
          </p:cNvGrpSpPr>
          <p:nvPr/>
        </p:nvGrpSpPr>
        <p:grpSpPr bwMode="auto">
          <a:xfrm>
            <a:off x="4071934" y="2771158"/>
            <a:ext cx="1557604" cy="1186542"/>
            <a:chOff x="0" y="0"/>
            <a:chExt cx="3901281" cy="2374900"/>
          </a:xfrm>
        </p:grpSpPr>
        <p:grpSp>
          <p:nvGrpSpPr>
            <p:cNvPr id="128" name="Group 236"/>
            <p:cNvGrpSpPr/>
            <p:nvPr/>
          </p:nvGrpSpPr>
          <p:grpSpPr>
            <a:xfrm>
              <a:off x="120611" y="374984"/>
              <a:ext cx="160877" cy="1902698"/>
              <a:chOff x="120611" y="374984"/>
              <a:chExt cx="175079" cy="1891846"/>
            </a:xfrm>
            <a:solidFill>
              <a:schemeClr val="bg2">
                <a:lumMod val="75000"/>
              </a:schemeClr>
            </a:solidFill>
          </p:grpSpPr>
          <p:sp>
            <p:nvSpPr>
              <p:cNvPr id="146" name="Right Triangle 234"/>
              <p:cNvSpPr/>
              <p:nvPr/>
            </p:nvSpPr>
            <p:spPr>
              <a:xfrm flipV="1">
                <a:off x="186266" y="374984"/>
                <a:ext cx="109424" cy="189184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147" name="Rectangle 235"/>
              <p:cNvSpPr/>
              <p:nvPr/>
            </p:nvSpPr>
            <p:spPr>
              <a:xfrm>
                <a:off x="120611" y="374984"/>
                <a:ext cx="65655" cy="18918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grpSp>
        <p:grpSp>
          <p:nvGrpSpPr>
            <p:cNvPr id="129" name="Group 237"/>
            <p:cNvGrpSpPr/>
            <p:nvPr/>
          </p:nvGrpSpPr>
          <p:grpSpPr>
            <a:xfrm flipH="1">
              <a:off x="3599684" y="374984"/>
              <a:ext cx="160877" cy="1888809"/>
              <a:chOff x="3599684" y="374984"/>
              <a:chExt cx="175079" cy="1891846"/>
            </a:xfrm>
            <a:solidFill>
              <a:schemeClr val="bg2">
                <a:lumMod val="75000"/>
              </a:schemeClr>
            </a:solidFill>
          </p:grpSpPr>
          <p:sp>
            <p:nvSpPr>
              <p:cNvPr id="144" name="Right Triangle 238"/>
              <p:cNvSpPr/>
              <p:nvPr/>
            </p:nvSpPr>
            <p:spPr>
              <a:xfrm flipV="1">
                <a:off x="3665339" y="374984"/>
                <a:ext cx="109424" cy="189184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145" name="Rectangle 239"/>
              <p:cNvSpPr/>
              <p:nvPr/>
            </p:nvSpPr>
            <p:spPr>
              <a:xfrm>
                <a:off x="3599684" y="374984"/>
                <a:ext cx="65655" cy="18918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grpSp>
        <p:sp>
          <p:nvSpPr>
            <p:cNvPr id="130" name="Rectangle 240"/>
            <p:cNvSpPr/>
            <p:nvPr/>
          </p:nvSpPr>
          <p:spPr>
            <a:xfrm>
              <a:off x="120658" y="194436"/>
              <a:ext cx="3639855" cy="18054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131" name="Flowchart: Manual Input 241"/>
            <p:cNvSpPr/>
            <p:nvPr/>
          </p:nvSpPr>
          <p:spPr>
            <a:xfrm>
              <a:off x="0" y="2027692"/>
              <a:ext cx="180987" cy="249989"/>
            </a:xfrm>
            <a:prstGeom prst="flowChartManualIn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132" name="Flowchart: Manual Input 242"/>
            <p:cNvSpPr/>
            <p:nvPr/>
          </p:nvSpPr>
          <p:spPr>
            <a:xfrm flipH="1">
              <a:off x="3720294" y="2013804"/>
              <a:ext cx="180987" cy="249989"/>
            </a:xfrm>
            <a:prstGeom prst="flowChartManualIn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133" name="Rounded Rectangle 243"/>
            <p:cNvSpPr/>
            <p:nvPr/>
          </p:nvSpPr>
          <p:spPr>
            <a:xfrm>
              <a:off x="20110" y="2138799"/>
              <a:ext cx="120658" cy="222213"/>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134" name="Rounded Rectangle 244"/>
            <p:cNvSpPr/>
            <p:nvPr/>
          </p:nvSpPr>
          <p:spPr>
            <a:xfrm>
              <a:off x="3760513" y="2152687"/>
              <a:ext cx="120658" cy="222213"/>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135" name="Trapezoid 245"/>
            <p:cNvSpPr/>
            <p:nvPr/>
          </p:nvSpPr>
          <p:spPr>
            <a:xfrm>
              <a:off x="1648995" y="472202"/>
              <a:ext cx="583181" cy="97218"/>
            </a:xfrm>
            <a:prstGeom prst="trapezoi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136" name="Trapezoid 248"/>
            <p:cNvSpPr/>
            <p:nvPr/>
          </p:nvSpPr>
          <p:spPr>
            <a:xfrm>
              <a:off x="1789763" y="0"/>
              <a:ext cx="341865" cy="152771"/>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137" name="Trapezoid 249"/>
            <p:cNvSpPr/>
            <p:nvPr/>
          </p:nvSpPr>
          <p:spPr>
            <a:xfrm>
              <a:off x="1850092" y="27777"/>
              <a:ext cx="221207" cy="97218"/>
            </a:xfrm>
            <a:prstGeom prst="trapezoi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cxnSp>
          <p:nvCxnSpPr>
            <p:cNvPr id="138" name="Straight Connector 251"/>
            <p:cNvCxnSpPr>
              <a:stCxn id="130" idx="2"/>
              <a:endCxn id="135" idx="0"/>
            </p:cNvCxnSpPr>
            <p:nvPr/>
          </p:nvCxnSpPr>
          <p:spPr>
            <a:xfrm rot="5400000">
              <a:off x="1881921" y="423594"/>
              <a:ext cx="97218"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Curved Connector 257"/>
            <p:cNvCxnSpPr>
              <a:endCxn id="130" idx="2"/>
            </p:cNvCxnSpPr>
            <p:nvPr/>
          </p:nvCxnSpPr>
          <p:spPr>
            <a:xfrm>
              <a:off x="301645" y="236101"/>
              <a:ext cx="1628885" cy="138883"/>
            </a:xfrm>
            <a:prstGeom prst="curvedConnector4">
              <a:avLst>
                <a:gd name="adj1" fmla="val 28682"/>
                <a:gd name="adj2" fmla="val 142858"/>
              </a:avLst>
            </a:prstGeom>
          </p:spPr>
          <p:style>
            <a:lnRef idx="1">
              <a:schemeClr val="accent1"/>
            </a:lnRef>
            <a:fillRef idx="0">
              <a:schemeClr val="accent1"/>
            </a:fillRef>
            <a:effectRef idx="0">
              <a:schemeClr val="accent1"/>
            </a:effectRef>
            <a:fontRef idx="minor">
              <a:schemeClr val="tx1"/>
            </a:fontRef>
          </p:style>
        </p:cxnSp>
        <p:sp>
          <p:nvSpPr>
            <p:cNvPr id="140" name="Oval 264"/>
            <p:cNvSpPr/>
            <p:nvPr/>
          </p:nvSpPr>
          <p:spPr>
            <a:xfrm>
              <a:off x="281536" y="208325"/>
              <a:ext cx="100548" cy="1111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cxnSp>
          <p:nvCxnSpPr>
            <p:cNvPr id="141" name="Straight Connector 267"/>
            <p:cNvCxnSpPr/>
            <p:nvPr/>
          </p:nvCxnSpPr>
          <p:spPr>
            <a:xfrm rot="10800000" flipH="1">
              <a:off x="120658" y="333319"/>
              <a:ext cx="36398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268"/>
            <p:cNvCxnSpPr/>
            <p:nvPr/>
          </p:nvCxnSpPr>
          <p:spPr>
            <a:xfrm rot="10800000" flipH="1">
              <a:off x="140768" y="194436"/>
              <a:ext cx="36398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269"/>
            <p:cNvCxnSpPr/>
            <p:nvPr/>
          </p:nvCxnSpPr>
          <p:spPr>
            <a:xfrm rot="10800000" flipH="1">
              <a:off x="120658" y="152771"/>
              <a:ext cx="36398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8" name="Group 438"/>
          <p:cNvGrpSpPr>
            <a:grpSpLocks/>
          </p:cNvGrpSpPr>
          <p:nvPr/>
        </p:nvGrpSpPr>
        <p:grpSpPr bwMode="auto">
          <a:xfrm>
            <a:off x="7478973" y="3208305"/>
            <a:ext cx="665565" cy="845142"/>
            <a:chOff x="-47" y="0"/>
            <a:chExt cx="1731326" cy="1468671"/>
          </a:xfrm>
        </p:grpSpPr>
        <p:grpSp>
          <p:nvGrpSpPr>
            <p:cNvPr id="149" name="Group 236"/>
            <p:cNvGrpSpPr/>
            <p:nvPr/>
          </p:nvGrpSpPr>
          <p:grpSpPr>
            <a:xfrm>
              <a:off x="-47" y="171663"/>
              <a:ext cx="75683" cy="1297008"/>
              <a:chOff x="-47" y="171663"/>
              <a:chExt cx="175079" cy="1891846"/>
            </a:xfrm>
            <a:solidFill>
              <a:schemeClr val="bg2">
                <a:lumMod val="75000"/>
              </a:schemeClr>
            </a:solidFill>
          </p:grpSpPr>
          <p:sp>
            <p:nvSpPr>
              <p:cNvPr id="166" name="Right Triangle 456"/>
              <p:cNvSpPr/>
              <p:nvPr/>
            </p:nvSpPr>
            <p:spPr>
              <a:xfrm flipV="1">
                <a:off x="65608" y="171663"/>
                <a:ext cx="109424" cy="189184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167" name="Rectangle 457"/>
              <p:cNvSpPr/>
              <p:nvPr/>
            </p:nvSpPr>
            <p:spPr>
              <a:xfrm>
                <a:off x="-47" y="171663"/>
                <a:ext cx="65655" cy="18918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grpSp>
        <p:grpSp>
          <p:nvGrpSpPr>
            <p:cNvPr id="150" name="Group 237"/>
            <p:cNvGrpSpPr/>
            <p:nvPr/>
          </p:nvGrpSpPr>
          <p:grpSpPr>
            <a:xfrm flipH="1">
              <a:off x="1655595" y="162126"/>
              <a:ext cx="66224" cy="1306545"/>
              <a:chOff x="1655595" y="162126"/>
              <a:chExt cx="175079" cy="1891846"/>
            </a:xfrm>
            <a:solidFill>
              <a:schemeClr val="bg2">
                <a:lumMod val="75000"/>
              </a:schemeClr>
            </a:solidFill>
          </p:grpSpPr>
          <p:sp>
            <p:nvSpPr>
              <p:cNvPr id="164" name="Right Triangle 454"/>
              <p:cNvSpPr/>
              <p:nvPr/>
            </p:nvSpPr>
            <p:spPr>
              <a:xfrm flipV="1">
                <a:off x="1730629" y="162126"/>
                <a:ext cx="100045" cy="189184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165" name="Rectangle 455"/>
              <p:cNvSpPr/>
              <p:nvPr/>
            </p:nvSpPr>
            <p:spPr>
              <a:xfrm>
                <a:off x="1655595" y="162126"/>
                <a:ext cx="75034" cy="18918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grpSp>
        <p:sp>
          <p:nvSpPr>
            <p:cNvPr id="151" name="Rectangle 441"/>
            <p:cNvSpPr/>
            <p:nvPr/>
          </p:nvSpPr>
          <p:spPr>
            <a:xfrm>
              <a:off x="0" y="0"/>
              <a:ext cx="1721818" cy="38147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cxnSp>
          <p:nvCxnSpPr>
            <p:cNvPr id="152" name="Straight Connector 442"/>
            <p:cNvCxnSpPr/>
            <p:nvPr/>
          </p:nvCxnSpPr>
          <p:spPr>
            <a:xfrm rot="10800000" flipH="1">
              <a:off x="0" y="371936"/>
              <a:ext cx="1721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443"/>
            <p:cNvCxnSpPr/>
            <p:nvPr/>
          </p:nvCxnSpPr>
          <p:spPr>
            <a:xfrm rot="10800000" flipH="1">
              <a:off x="9461" y="38147"/>
              <a:ext cx="1721818" cy="95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444"/>
            <p:cNvCxnSpPr/>
            <p:nvPr/>
          </p:nvCxnSpPr>
          <p:spPr>
            <a:xfrm rot="10800000" flipH="1">
              <a:off x="0" y="9537"/>
              <a:ext cx="1721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5" name="Group 433"/>
            <p:cNvGrpSpPr>
              <a:grpSpLocks/>
            </p:cNvGrpSpPr>
            <p:nvPr/>
          </p:nvGrpSpPr>
          <p:grpSpPr bwMode="auto">
            <a:xfrm>
              <a:off x="454080" y="143052"/>
              <a:ext cx="378422" cy="133515"/>
              <a:chOff x="454081" y="143052"/>
              <a:chExt cx="379873" cy="133515"/>
            </a:xfrm>
          </p:grpSpPr>
          <p:sp>
            <p:nvSpPr>
              <p:cNvPr id="161" name="Oval 451"/>
              <p:cNvSpPr/>
              <p:nvPr/>
            </p:nvSpPr>
            <p:spPr>
              <a:xfrm>
                <a:off x="729489" y="143052"/>
                <a:ext cx="104465" cy="133515"/>
              </a:xfrm>
              <a:prstGeom prst="ellipse">
                <a:avLst/>
              </a:prstGeom>
              <a:solidFill>
                <a:srgbClr val="10FC4E"/>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162" name="Oval 452"/>
              <p:cNvSpPr/>
              <p:nvPr/>
            </p:nvSpPr>
            <p:spPr>
              <a:xfrm>
                <a:off x="596534" y="143052"/>
                <a:ext cx="104465" cy="133515"/>
              </a:xfrm>
              <a:prstGeom prst="ellipse">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163" name="Oval 453"/>
              <p:cNvSpPr/>
              <p:nvPr/>
            </p:nvSpPr>
            <p:spPr>
              <a:xfrm>
                <a:off x="454081" y="143052"/>
                <a:ext cx="104465" cy="133515"/>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grpSp>
        <p:pic>
          <p:nvPicPr>
            <p:cNvPr id="156" name="Picture 446"/>
            <p:cNvPicPr>
              <a:picLocks noChangeAspect="1"/>
            </p:cNvPicPr>
            <p:nvPr/>
          </p:nvPicPr>
          <p:blipFill>
            <a:blip r:embed="rId2" cstate="print"/>
            <a:srcRect/>
            <a:stretch>
              <a:fillRect/>
            </a:stretch>
          </p:blipFill>
          <p:spPr bwMode="auto">
            <a:xfrm>
              <a:off x="47926" y="58248"/>
              <a:ext cx="327660" cy="299892"/>
            </a:xfrm>
            <a:prstGeom prst="rect">
              <a:avLst/>
            </a:prstGeom>
            <a:noFill/>
            <a:ln w="9525">
              <a:noFill/>
              <a:miter lim="800000"/>
              <a:headEnd/>
              <a:tailEnd/>
            </a:ln>
          </p:spPr>
        </p:pic>
        <p:pic>
          <p:nvPicPr>
            <p:cNvPr id="157" name="Picture 447"/>
            <p:cNvPicPr>
              <a:picLocks noChangeAspect="1"/>
            </p:cNvPicPr>
            <p:nvPr/>
          </p:nvPicPr>
          <p:blipFill>
            <a:blip r:embed="rId3" cstate="print"/>
            <a:srcRect/>
            <a:stretch>
              <a:fillRect/>
            </a:stretch>
          </p:blipFill>
          <p:spPr bwMode="auto">
            <a:xfrm>
              <a:off x="979911" y="53340"/>
              <a:ext cx="730054" cy="320040"/>
            </a:xfrm>
            <a:prstGeom prst="rect">
              <a:avLst/>
            </a:prstGeom>
            <a:noFill/>
            <a:ln w="9525">
              <a:noFill/>
              <a:miter lim="800000"/>
              <a:headEnd/>
              <a:tailEnd/>
            </a:ln>
          </p:spPr>
        </p:pic>
        <p:sp>
          <p:nvSpPr>
            <p:cNvPr id="158" name="Snip Single Corner Rectangle 448"/>
            <p:cNvSpPr/>
            <p:nvPr/>
          </p:nvSpPr>
          <p:spPr>
            <a:xfrm>
              <a:off x="18921" y="381473"/>
              <a:ext cx="510869" cy="1058588"/>
            </a:xfrm>
            <a:prstGeom prst="snip1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159" name="Snip Single Corner Rectangle 449"/>
            <p:cNvSpPr/>
            <p:nvPr/>
          </p:nvSpPr>
          <p:spPr>
            <a:xfrm>
              <a:off x="66224" y="467304"/>
              <a:ext cx="397343" cy="371936"/>
            </a:xfrm>
            <a:prstGeom prst="snip1Rect">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pic>
          <p:nvPicPr>
            <p:cNvPr id="160" name="Picture 450"/>
            <p:cNvPicPr>
              <a:picLocks noChangeAspect="1"/>
            </p:cNvPicPr>
            <p:nvPr/>
          </p:nvPicPr>
          <p:blipFill>
            <a:blip r:embed="rId2" cstate="print"/>
            <a:srcRect/>
            <a:stretch>
              <a:fillRect/>
            </a:stretch>
          </p:blipFill>
          <p:spPr bwMode="auto">
            <a:xfrm>
              <a:off x="105076" y="926928"/>
              <a:ext cx="327660" cy="299892"/>
            </a:xfrm>
            <a:prstGeom prst="rect">
              <a:avLst/>
            </a:prstGeom>
            <a:noFill/>
            <a:ln w="9525">
              <a:noFill/>
              <a:miter lim="800000"/>
              <a:headEnd/>
              <a:tailEnd/>
            </a:ln>
          </p:spPr>
        </p:pic>
      </p:grpSp>
      <p:grpSp>
        <p:nvGrpSpPr>
          <p:cNvPr id="168" name="Group 197"/>
          <p:cNvGrpSpPr>
            <a:grpSpLocks/>
          </p:cNvGrpSpPr>
          <p:nvPr/>
        </p:nvGrpSpPr>
        <p:grpSpPr bwMode="auto">
          <a:xfrm>
            <a:off x="2905326" y="3714752"/>
            <a:ext cx="859040" cy="416327"/>
            <a:chOff x="8" y="0"/>
            <a:chExt cx="853284" cy="468976"/>
          </a:xfrm>
        </p:grpSpPr>
        <p:sp>
          <p:nvSpPr>
            <p:cNvPr id="169" name="Rounded Rectangle 66"/>
            <p:cNvSpPr/>
            <p:nvPr/>
          </p:nvSpPr>
          <p:spPr>
            <a:xfrm>
              <a:off x="9377" y="75036"/>
              <a:ext cx="450082" cy="20634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grpSp>
          <p:nvGrpSpPr>
            <p:cNvPr id="170" name="Group 104"/>
            <p:cNvGrpSpPr>
              <a:grpSpLocks/>
            </p:cNvGrpSpPr>
            <p:nvPr/>
          </p:nvGrpSpPr>
          <p:grpSpPr bwMode="auto">
            <a:xfrm>
              <a:off x="8" y="0"/>
              <a:ext cx="853284" cy="468976"/>
              <a:chOff x="7" y="0"/>
              <a:chExt cx="1533380" cy="468976"/>
            </a:xfrm>
          </p:grpSpPr>
          <p:sp>
            <p:nvSpPr>
              <p:cNvPr id="171" name="Flowchart: Manual Input 84"/>
              <p:cNvSpPr/>
              <p:nvPr/>
            </p:nvSpPr>
            <p:spPr>
              <a:xfrm flipH="1">
                <a:off x="1162680" y="0"/>
                <a:ext cx="370707" cy="384560"/>
              </a:xfrm>
              <a:prstGeom prst="flowChartManualInp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cxnSp>
            <p:nvCxnSpPr>
              <p:cNvPr id="172" name="Straight Connector 88"/>
              <p:cNvCxnSpPr/>
              <p:nvPr/>
            </p:nvCxnSpPr>
            <p:spPr>
              <a:xfrm flipV="1">
                <a:off x="1044727" y="347042"/>
                <a:ext cx="488660"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73" name="Oval 35"/>
              <p:cNvSpPr/>
              <p:nvPr/>
            </p:nvSpPr>
            <p:spPr>
              <a:xfrm>
                <a:off x="1364884" y="328283"/>
                <a:ext cx="151653" cy="1406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174" name="Oval 86"/>
              <p:cNvSpPr/>
              <p:nvPr/>
            </p:nvSpPr>
            <p:spPr>
              <a:xfrm>
                <a:off x="1095278" y="328283"/>
                <a:ext cx="168503" cy="1406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175" name="Flowchart: Manual Input 92"/>
              <p:cNvSpPr/>
              <p:nvPr/>
            </p:nvSpPr>
            <p:spPr>
              <a:xfrm flipH="1">
                <a:off x="1230081" y="93795"/>
                <a:ext cx="202204" cy="131313"/>
              </a:xfrm>
              <a:prstGeom prst="flowChartManualInpu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cxnSp>
            <p:nvCxnSpPr>
              <p:cNvPr id="176" name="Straight Connector 93"/>
              <p:cNvCxnSpPr/>
              <p:nvPr/>
            </p:nvCxnSpPr>
            <p:spPr>
              <a:xfrm>
                <a:off x="7" y="337662"/>
                <a:ext cx="1011020"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77" name="Straight Connector 94"/>
              <p:cNvCxnSpPr/>
              <p:nvPr/>
            </p:nvCxnSpPr>
            <p:spPr>
              <a:xfrm>
                <a:off x="876224" y="262626"/>
                <a:ext cx="235905"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78" name="Oval 99"/>
              <p:cNvSpPr/>
              <p:nvPr/>
            </p:nvSpPr>
            <p:spPr>
              <a:xfrm>
                <a:off x="269612" y="328283"/>
                <a:ext cx="151653" cy="1406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179" name="Oval 100"/>
              <p:cNvSpPr/>
              <p:nvPr/>
            </p:nvSpPr>
            <p:spPr>
              <a:xfrm>
                <a:off x="33708" y="328283"/>
                <a:ext cx="168503" cy="1406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grpSp>
      </p:grpSp>
      <p:grpSp>
        <p:nvGrpSpPr>
          <p:cNvPr id="180" name="Group 197"/>
          <p:cNvGrpSpPr>
            <a:grpSpLocks/>
          </p:cNvGrpSpPr>
          <p:nvPr/>
        </p:nvGrpSpPr>
        <p:grpSpPr bwMode="auto">
          <a:xfrm>
            <a:off x="6081895" y="3270754"/>
            <a:ext cx="859040" cy="416327"/>
            <a:chOff x="8" y="0"/>
            <a:chExt cx="853284" cy="468976"/>
          </a:xfrm>
          <a:solidFill>
            <a:srgbClr val="FF0000"/>
          </a:solidFill>
        </p:grpSpPr>
        <p:sp>
          <p:nvSpPr>
            <p:cNvPr id="181" name="Rounded Rectangle 66"/>
            <p:cNvSpPr/>
            <p:nvPr/>
          </p:nvSpPr>
          <p:spPr>
            <a:xfrm>
              <a:off x="9377" y="75036"/>
              <a:ext cx="450082" cy="206349"/>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grpSp>
          <p:nvGrpSpPr>
            <p:cNvPr id="182" name="Group 104"/>
            <p:cNvGrpSpPr>
              <a:grpSpLocks/>
            </p:cNvGrpSpPr>
            <p:nvPr/>
          </p:nvGrpSpPr>
          <p:grpSpPr bwMode="auto">
            <a:xfrm>
              <a:off x="10" y="0"/>
              <a:ext cx="853284" cy="468976"/>
              <a:chOff x="7" y="0"/>
              <a:chExt cx="1533380" cy="468976"/>
            </a:xfrm>
            <a:grpFill/>
          </p:grpSpPr>
          <p:sp>
            <p:nvSpPr>
              <p:cNvPr id="183" name="Flowchart: Manual Input 84"/>
              <p:cNvSpPr/>
              <p:nvPr/>
            </p:nvSpPr>
            <p:spPr>
              <a:xfrm flipH="1">
                <a:off x="1162680" y="0"/>
                <a:ext cx="370707" cy="384560"/>
              </a:xfrm>
              <a:prstGeom prst="flowChartManualInpu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cxnSp>
            <p:nvCxnSpPr>
              <p:cNvPr id="184" name="Straight Connector 88"/>
              <p:cNvCxnSpPr/>
              <p:nvPr/>
            </p:nvCxnSpPr>
            <p:spPr>
              <a:xfrm flipV="1">
                <a:off x="1044727" y="347042"/>
                <a:ext cx="488660" cy="0"/>
              </a:xfrm>
              <a:prstGeom prst="line">
                <a:avLst/>
              </a:prstGeom>
              <a:grpFill/>
              <a:ln w="63500"/>
            </p:spPr>
            <p:style>
              <a:lnRef idx="1">
                <a:schemeClr val="accent1"/>
              </a:lnRef>
              <a:fillRef idx="0">
                <a:schemeClr val="accent1"/>
              </a:fillRef>
              <a:effectRef idx="0">
                <a:schemeClr val="accent1"/>
              </a:effectRef>
              <a:fontRef idx="minor">
                <a:schemeClr val="tx1"/>
              </a:fontRef>
            </p:style>
          </p:cxnSp>
          <p:sp>
            <p:nvSpPr>
              <p:cNvPr id="185" name="Oval 35"/>
              <p:cNvSpPr/>
              <p:nvPr/>
            </p:nvSpPr>
            <p:spPr>
              <a:xfrm>
                <a:off x="1364884" y="328283"/>
                <a:ext cx="151653" cy="140693"/>
              </a:xfrm>
              <a:prstGeom prst="ellipse">
                <a:avLst/>
              </a:prstGeom>
              <a:grpFill/>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186" name="Oval 86"/>
              <p:cNvSpPr/>
              <p:nvPr/>
            </p:nvSpPr>
            <p:spPr>
              <a:xfrm>
                <a:off x="1095278" y="328283"/>
                <a:ext cx="168503" cy="140693"/>
              </a:xfrm>
              <a:prstGeom prst="ellipse">
                <a:avLst/>
              </a:prstGeom>
              <a:grpFill/>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187" name="Flowchart: Manual Input 92"/>
              <p:cNvSpPr/>
              <p:nvPr/>
            </p:nvSpPr>
            <p:spPr>
              <a:xfrm flipH="1">
                <a:off x="1230081" y="93795"/>
                <a:ext cx="202204" cy="131313"/>
              </a:xfrm>
              <a:prstGeom prst="flowChartManualInpu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cxnSp>
            <p:nvCxnSpPr>
              <p:cNvPr id="188" name="Straight Connector 93"/>
              <p:cNvCxnSpPr/>
              <p:nvPr/>
            </p:nvCxnSpPr>
            <p:spPr>
              <a:xfrm>
                <a:off x="7" y="337662"/>
                <a:ext cx="1011020" cy="0"/>
              </a:xfrm>
              <a:prstGeom prst="line">
                <a:avLst/>
              </a:prstGeom>
              <a:grpFill/>
              <a:ln w="63500"/>
            </p:spPr>
            <p:style>
              <a:lnRef idx="1">
                <a:schemeClr val="accent1"/>
              </a:lnRef>
              <a:fillRef idx="0">
                <a:schemeClr val="accent1"/>
              </a:fillRef>
              <a:effectRef idx="0">
                <a:schemeClr val="accent1"/>
              </a:effectRef>
              <a:fontRef idx="minor">
                <a:schemeClr val="tx1"/>
              </a:fontRef>
            </p:style>
          </p:cxnSp>
          <p:cxnSp>
            <p:nvCxnSpPr>
              <p:cNvPr id="189" name="Straight Connector 94"/>
              <p:cNvCxnSpPr/>
              <p:nvPr/>
            </p:nvCxnSpPr>
            <p:spPr>
              <a:xfrm>
                <a:off x="876224" y="262626"/>
                <a:ext cx="235905" cy="0"/>
              </a:xfrm>
              <a:prstGeom prst="line">
                <a:avLst/>
              </a:prstGeom>
              <a:grpFill/>
              <a:ln w="63500"/>
            </p:spPr>
            <p:style>
              <a:lnRef idx="1">
                <a:schemeClr val="accent1"/>
              </a:lnRef>
              <a:fillRef idx="0">
                <a:schemeClr val="accent1"/>
              </a:fillRef>
              <a:effectRef idx="0">
                <a:schemeClr val="accent1"/>
              </a:effectRef>
              <a:fontRef idx="minor">
                <a:schemeClr val="tx1"/>
              </a:fontRef>
            </p:style>
          </p:cxnSp>
          <p:sp>
            <p:nvSpPr>
              <p:cNvPr id="190" name="Oval 99"/>
              <p:cNvSpPr/>
              <p:nvPr/>
            </p:nvSpPr>
            <p:spPr>
              <a:xfrm>
                <a:off x="269612" y="328283"/>
                <a:ext cx="151653" cy="140693"/>
              </a:xfrm>
              <a:prstGeom prst="ellipse">
                <a:avLst/>
              </a:prstGeom>
              <a:grpFill/>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191" name="Oval 100"/>
              <p:cNvSpPr/>
              <p:nvPr/>
            </p:nvSpPr>
            <p:spPr>
              <a:xfrm>
                <a:off x="33708" y="328283"/>
                <a:ext cx="168503" cy="140693"/>
              </a:xfrm>
              <a:prstGeom prst="ellipse">
                <a:avLst/>
              </a:prstGeom>
              <a:grpFill/>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grpSp>
      </p:grpSp>
      <p:sp>
        <p:nvSpPr>
          <p:cNvPr id="192" name="191 Rectángulo"/>
          <p:cNvSpPr/>
          <p:nvPr/>
        </p:nvSpPr>
        <p:spPr>
          <a:xfrm>
            <a:off x="285720" y="1785926"/>
            <a:ext cx="2000264" cy="624496"/>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PE" b="1" dirty="0" smtClean="0"/>
              <a:t>Estiba/desestiba</a:t>
            </a:r>
            <a:r>
              <a:rPr lang="es-PE" sz="1600" b="1" dirty="0" smtClean="0"/>
              <a:t>, incluido grúa pórtico</a:t>
            </a:r>
            <a:endParaRPr lang="es-PE" sz="1600" b="1" dirty="0"/>
          </a:p>
        </p:txBody>
      </p:sp>
      <p:sp>
        <p:nvSpPr>
          <p:cNvPr id="193" name="192 Rectángulo"/>
          <p:cNvSpPr/>
          <p:nvPr/>
        </p:nvSpPr>
        <p:spPr>
          <a:xfrm>
            <a:off x="2301930" y="1785926"/>
            <a:ext cx="1770004" cy="624496"/>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PE" sz="1600" b="1" dirty="0" smtClean="0"/>
              <a:t>Transferencia (tracción)</a:t>
            </a:r>
            <a:endParaRPr lang="es-PE" sz="1600" b="1" dirty="0"/>
          </a:p>
        </p:txBody>
      </p:sp>
      <p:sp>
        <p:nvSpPr>
          <p:cNvPr id="194" name="193 Rectángulo"/>
          <p:cNvSpPr/>
          <p:nvPr/>
        </p:nvSpPr>
        <p:spPr>
          <a:xfrm>
            <a:off x="4071934" y="1785926"/>
            <a:ext cx="1143008" cy="624496"/>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PE" sz="1600" b="1" dirty="0" smtClean="0"/>
              <a:t>Manipuleo RTG</a:t>
            </a:r>
            <a:endParaRPr lang="es-PE" sz="1600" b="1" dirty="0"/>
          </a:p>
        </p:txBody>
      </p:sp>
      <p:sp>
        <p:nvSpPr>
          <p:cNvPr id="195" name="194 Rectángulo"/>
          <p:cNvSpPr/>
          <p:nvPr/>
        </p:nvSpPr>
        <p:spPr>
          <a:xfrm>
            <a:off x="5199176" y="1785926"/>
            <a:ext cx="1087336" cy="624496"/>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PE" sz="1600" b="1" dirty="0" smtClean="0"/>
              <a:t>Manipuleo RTG</a:t>
            </a:r>
            <a:endParaRPr lang="es-PE" sz="1600" b="1" dirty="0"/>
          </a:p>
        </p:txBody>
      </p:sp>
      <p:sp>
        <p:nvSpPr>
          <p:cNvPr id="196" name="195 Rectángulo"/>
          <p:cNvSpPr/>
          <p:nvPr/>
        </p:nvSpPr>
        <p:spPr>
          <a:xfrm>
            <a:off x="6303734" y="1785926"/>
            <a:ext cx="1840804" cy="624496"/>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PE" sz="1600" b="1" dirty="0" err="1" smtClean="0"/>
              <a:t>Gate</a:t>
            </a:r>
            <a:r>
              <a:rPr lang="es-PE" sz="1600" b="1" dirty="0" smtClean="0"/>
              <a:t>  In/</a:t>
            </a:r>
            <a:r>
              <a:rPr lang="es-PE" sz="1600" b="1" dirty="0" err="1" smtClean="0"/>
              <a:t>Out</a:t>
            </a:r>
            <a:r>
              <a:rPr lang="es-PE" sz="1600" b="1" dirty="0" smtClean="0"/>
              <a:t> </a:t>
            </a:r>
            <a:r>
              <a:rPr lang="es-PE" sz="1400" b="1" dirty="0" smtClean="0"/>
              <a:t>(incluye un pesaje)</a:t>
            </a:r>
            <a:endParaRPr lang="es-PE" sz="1400" b="1" dirty="0"/>
          </a:p>
        </p:txBody>
      </p:sp>
      <p:sp>
        <p:nvSpPr>
          <p:cNvPr id="197" name="196 Rectángulo"/>
          <p:cNvSpPr/>
          <p:nvPr/>
        </p:nvSpPr>
        <p:spPr>
          <a:xfrm>
            <a:off x="285720" y="1214422"/>
            <a:ext cx="7858818" cy="499596"/>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PE" sz="2000" b="1" dirty="0" smtClean="0">
                <a:solidFill>
                  <a:schemeClr val="bg1"/>
                </a:solidFill>
              </a:rPr>
              <a:t>Uso de infraestructura  &amp; 48 horas de Uso de Área</a:t>
            </a:r>
            <a:endParaRPr lang="es-PE" sz="2000" b="1" dirty="0">
              <a:solidFill>
                <a:schemeClr val="bg1"/>
              </a:solidFill>
            </a:endParaRPr>
          </a:p>
        </p:txBody>
      </p:sp>
      <p:grpSp>
        <p:nvGrpSpPr>
          <p:cNvPr id="198" name="Group 197"/>
          <p:cNvGrpSpPr>
            <a:grpSpLocks/>
          </p:cNvGrpSpPr>
          <p:nvPr/>
        </p:nvGrpSpPr>
        <p:grpSpPr bwMode="auto">
          <a:xfrm flipH="1">
            <a:off x="6427604" y="3714752"/>
            <a:ext cx="859040" cy="416327"/>
            <a:chOff x="8" y="0"/>
            <a:chExt cx="853284" cy="468976"/>
          </a:xfrm>
          <a:solidFill>
            <a:srgbClr val="0070C0"/>
          </a:solidFill>
        </p:grpSpPr>
        <p:sp>
          <p:nvSpPr>
            <p:cNvPr id="199" name="Rounded Rectangle 66"/>
            <p:cNvSpPr/>
            <p:nvPr/>
          </p:nvSpPr>
          <p:spPr>
            <a:xfrm>
              <a:off x="9377" y="75036"/>
              <a:ext cx="450082" cy="206349"/>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grpSp>
          <p:nvGrpSpPr>
            <p:cNvPr id="200" name="Group 104"/>
            <p:cNvGrpSpPr>
              <a:grpSpLocks/>
            </p:cNvGrpSpPr>
            <p:nvPr/>
          </p:nvGrpSpPr>
          <p:grpSpPr bwMode="auto">
            <a:xfrm>
              <a:off x="12" y="0"/>
              <a:ext cx="853284" cy="468976"/>
              <a:chOff x="7" y="0"/>
              <a:chExt cx="1533380" cy="468976"/>
            </a:xfrm>
            <a:grpFill/>
          </p:grpSpPr>
          <p:sp>
            <p:nvSpPr>
              <p:cNvPr id="201" name="Flowchart: Manual Input 84"/>
              <p:cNvSpPr/>
              <p:nvPr/>
            </p:nvSpPr>
            <p:spPr>
              <a:xfrm flipH="1">
                <a:off x="1162680" y="0"/>
                <a:ext cx="370707" cy="384560"/>
              </a:xfrm>
              <a:prstGeom prst="flowChartManualInpu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cxnSp>
            <p:nvCxnSpPr>
              <p:cNvPr id="202" name="Straight Connector 88"/>
              <p:cNvCxnSpPr/>
              <p:nvPr/>
            </p:nvCxnSpPr>
            <p:spPr>
              <a:xfrm flipV="1">
                <a:off x="1044727" y="347042"/>
                <a:ext cx="488660" cy="0"/>
              </a:xfrm>
              <a:prstGeom prst="line">
                <a:avLst/>
              </a:prstGeom>
              <a:grpFill/>
              <a:ln w="63500"/>
            </p:spPr>
            <p:style>
              <a:lnRef idx="1">
                <a:schemeClr val="accent1"/>
              </a:lnRef>
              <a:fillRef idx="0">
                <a:schemeClr val="accent1"/>
              </a:fillRef>
              <a:effectRef idx="0">
                <a:schemeClr val="accent1"/>
              </a:effectRef>
              <a:fontRef idx="minor">
                <a:schemeClr val="tx1"/>
              </a:fontRef>
            </p:style>
          </p:cxnSp>
          <p:sp>
            <p:nvSpPr>
              <p:cNvPr id="203" name="Oval 35"/>
              <p:cNvSpPr/>
              <p:nvPr/>
            </p:nvSpPr>
            <p:spPr>
              <a:xfrm>
                <a:off x="1364884" y="328283"/>
                <a:ext cx="151653" cy="140693"/>
              </a:xfrm>
              <a:prstGeom prst="ellipse">
                <a:avLst/>
              </a:prstGeom>
              <a:grpFill/>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204" name="Oval 86"/>
              <p:cNvSpPr/>
              <p:nvPr/>
            </p:nvSpPr>
            <p:spPr>
              <a:xfrm>
                <a:off x="1095278" y="328283"/>
                <a:ext cx="168503" cy="140693"/>
              </a:xfrm>
              <a:prstGeom prst="ellipse">
                <a:avLst/>
              </a:prstGeom>
              <a:grpFill/>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205" name="Flowchart: Manual Input 92"/>
              <p:cNvSpPr/>
              <p:nvPr/>
            </p:nvSpPr>
            <p:spPr>
              <a:xfrm flipH="1">
                <a:off x="1230081" y="93795"/>
                <a:ext cx="202204" cy="131313"/>
              </a:xfrm>
              <a:prstGeom prst="flowChartManualInpu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cxnSp>
            <p:nvCxnSpPr>
              <p:cNvPr id="206" name="Straight Connector 93"/>
              <p:cNvCxnSpPr/>
              <p:nvPr/>
            </p:nvCxnSpPr>
            <p:spPr>
              <a:xfrm>
                <a:off x="7" y="337662"/>
                <a:ext cx="1011020" cy="0"/>
              </a:xfrm>
              <a:prstGeom prst="line">
                <a:avLst/>
              </a:prstGeom>
              <a:grpFill/>
              <a:ln w="63500"/>
            </p:spPr>
            <p:style>
              <a:lnRef idx="1">
                <a:schemeClr val="accent1"/>
              </a:lnRef>
              <a:fillRef idx="0">
                <a:schemeClr val="accent1"/>
              </a:fillRef>
              <a:effectRef idx="0">
                <a:schemeClr val="accent1"/>
              </a:effectRef>
              <a:fontRef idx="minor">
                <a:schemeClr val="tx1"/>
              </a:fontRef>
            </p:style>
          </p:cxnSp>
          <p:cxnSp>
            <p:nvCxnSpPr>
              <p:cNvPr id="207" name="Straight Connector 94"/>
              <p:cNvCxnSpPr/>
              <p:nvPr/>
            </p:nvCxnSpPr>
            <p:spPr>
              <a:xfrm>
                <a:off x="876224" y="262626"/>
                <a:ext cx="235905" cy="0"/>
              </a:xfrm>
              <a:prstGeom prst="line">
                <a:avLst/>
              </a:prstGeom>
              <a:grpFill/>
              <a:ln w="63500"/>
            </p:spPr>
            <p:style>
              <a:lnRef idx="1">
                <a:schemeClr val="accent1"/>
              </a:lnRef>
              <a:fillRef idx="0">
                <a:schemeClr val="accent1"/>
              </a:fillRef>
              <a:effectRef idx="0">
                <a:schemeClr val="accent1"/>
              </a:effectRef>
              <a:fontRef idx="minor">
                <a:schemeClr val="tx1"/>
              </a:fontRef>
            </p:style>
          </p:cxnSp>
          <p:sp>
            <p:nvSpPr>
              <p:cNvPr id="208" name="Oval 99"/>
              <p:cNvSpPr/>
              <p:nvPr/>
            </p:nvSpPr>
            <p:spPr>
              <a:xfrm>
                <a:off x="269612" y="328283"/>
                <a:ext cx="151653" cy="140693"/>
              </a:xfrm>
              <a:prstGeom prst="ellipse">
                <a:avLst/>
              </a:prstGeom>
              <a:grpFill/>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209" name="Oval 100"/>
              <p:cNvSpPr/>
              <p:nvPr/>
            </p:nvSpPr>
            <p:spPr>
              <a:xfrm>
                <a:off x="33708" y="328283"/>
                <a:ext cx="168503" cy="140693"/>
              </a:xfrm>
              <a:prstGeom prst="ellipse">
                <a:avLst/>
              </a:prstGeom>
              <a:grpFill/>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grpSp>
      </p:grpSp>
      <p:grpSp>
        <p:nvGrpSpPr>
          <p:cNvPr id="72" name="Group 198"/>
          <p:cNvGrpSpPr>
            <a:grpSpLocks/>
          </p:cNvGrpSpPr>
          <p:nvPr/>
        </p:nvGrpSpPr>
        <p:grpSpPr bwMode="auto">
          <a:xfrm>
            <a:off x="568921" y="2583809"/>
            <a:ext cx="2619606" cy="1623688"/>
            <a:chOff x="-2" y="0"/>
            <a:chExt cx="2267257" cy="1930797"/>
          </a:xfrm>
        </p:grpSpPr>
        <p:grpSp>
          <p:nvGrpSpPr>
            <p:cNvPr id="73" name="Group 82"/>
            <p:cNvGrpSpPr>
              <a:grpSpLocks/>
            </p:cNvGrpSpPr>
            <p:nvPr/>
          </p:nvGrpSpPr>
          <p:grpSpPr bwMode="auto">
            <a:xfrm>
              <a:off x="-2" y="0"/>
              <a:ext cx="2267257" cy="1930797"/>
              <a:chOff x="-1" y="0"/>
              <a:chExt cx="2280354" cy="1952626"/>
            </a:xfrm>
          </p:grpSpPr>
          <p:sp>
            <p:nvSpPr>
              <p:cNvPr id="75" name="Freeform 64"/>
              <p:cNvSpPr/>
              <p:nvPr/>
            </p:nvSpPr>
            <p:spPr bwMode="auto">
              <a:xfrm flipH="1">
                <a:off x="1335771" y="469954"/>
                <a:ext cx="562933" cy="1244385"/>
              </a:xfrm>
              <a:custGeom>
                <a:avLst/>
                <a:gdLst>
                  <a:gd name="connsiteX0" fmla="*/ 0 w 1828800"/>
                  <a:gd name="connsiteY0" fmla="*/ 0 h 2847975"/>
                  <a:gd name="connsiteX1" fmla="*/ 1828800 w 1828800"/>
                  <a:gd name="connsiteY1" fmla="*/ 0 h 2847975"/>
                  <a:gd name="connsiteX2" fmla="*/ 1828800 w 1828800"/>
                  <a:gd name="connsiteY2" fmla="*/ 2847975 h 2847975"/>
                  <a:gd name="connsiteX3" fmla="*/ 0 w 1828800"/>
                  <a:gd name="connsiteY3" fmla="*/ 2847975 h 2847975"/>
                  <a:gd name="connsiteX4" fmla="*/ 0 w 1828800"/>
                  <a:gd name="connsiteY4" fmla="*/ 0 h 2847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2847975">
                    <a:moveTo>
                      <a:pt x="0" y="0"/>
                    </a:moveTo>
                    <a:lnTo>
                      <a:pt x="1828800" y="0"/>
                    </a:lnTo>
                    <a:lnTo>
                      <a:pt x="1828800" y="2847975"/>
                    </a:lnTo>
                    <a:lnTo>
                      <a:pt x="0" y="2847975"/>
                    </a:lnTo>
                    <a:lnTo>
                      <a:pt x="0" y="0"/>
                    </a:lnTo>
                    <a:close/>
                  </a:path>
                </a:pathLst>
              </a:custGeom>
              <a:no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cxnSp>
            <p:nvCxnSpPr>
              <p:cNvPr id="76" name="Straight Connector 65"/>
              <p:cNvCxnSpPr>
                <a:endCxn id="75" idx="3"/>
              </p:cNvCxnSpPr>
              <p:nvPr/>
            </p:nvCxnSpPr>
            <p:spPr bwMode="auto">
              <a:xfrm rot="16200000" flipH="1">
                <a:off x="998354" y="813990"/>
                <a:ext cx="1237766" cy="562933"/>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67"/>
              <p:cNvCxnSpPr/>
              <p:nvPr/>
            </p:nvCxnSpPr>
            <p:spPr bwMode="auto">
              <a:xfrm flipH="1">
                <a:off x="1898704" y="1701101"/>
                <a:ext cx="0" cy="251525"/>
              </a:xfrm>
              <a:prstGeom prst="line">
                <a:avLst/>
              </a:prstGeom>
              <a:ln w="101600"/>
            </p:spPr>
            <p:style>
              <a:lnRef idx="1">
                <a:schemeClr val="dk1"/>
              </a:lnRef>
              <a:fillRef idx="0">
                <a:schemeClr val="dk1"/>
              </a:fillRef>
              <a:effectRef idx="0">
                <a:schemeClr val="dk1"/>
              </a:effectRef>
              <a:fontRef idx="minor">
                <a:schemeClr val="tx1"/>
              </a:fontRef>
            </p:style>
          </p:cxnSp>
          <p:cxnSp>
            <p:nvCxnSpPr>
              <p:cNvPr id="78" name="Straight Connector 68"/>
              <p:cNvCxnSpPr/>
              <p:nvPr/>
            </p:nvCxnSpPr>
            <p:spPr bwMode="auto">
              <a:xfrm flipH="1">
                <a:off x="1326230" y="1694482"/>
                <a:ext cx="9541" cy="251525"/>
              </a:xfrm>
              <a:prstGeom prst="line">
                <a:avLst/>
              </a:prstGeom>
              <a:ln w="101600"/>
            </p:spPr>
            <p:style>
              <a:lnRef idx="1">
                <a:schemeClr val="dk1"/>
              </a:lnRef>
              <a:fillRef idx="0">
                <a:schemeClr val="dk1"/>
              </a:fillRef>
              <a:effectRef idx="0">
                <a:schemeClr val="dk1"/>
              </a:effectRef>
              <a:fontRef idx="minor">
                <a:schemeClr val="tx1"/>
              </a:fontRef>
            </p:style>
          </p:cxnSp>
          <p:cxnSp>
            <p:nvCxnSpPr>
              <p:cNvPr id="79" name="Straight Connector 69"/>
              <p:cNvCxnSpPr/>
              <p:nvPr/>
            </p:nvCxnSpPr>
            <p:spPr bwMode="auto">
              <a:xfrm flipH="1" flipV="1">
                <a:off x="-1" y="456716"/>
                <a:ext cx="2280354" cy="13238"/>
              </a:xfrm>
              <a:prstGeom prst="line">
                <a:avLst/>
              </a:prstGeom>
              <a:ln w="101600"/>
            </p:spPr>
            <p:style>
              <a:lnRef idx="1">
                <a:schemeClr val="dk1"/>
              </a:lnRef>
              <a:fillRef idx="0">
                <a:schemeClr val="dk1"/>
              </a:fillRef>
              <a:effectRef idx="0">
                <a:schemeClr val="dk1"/>
              </a:effectRef>
              <a:fontRef idx="minor">
                <a:schemeClr val="tx1"/>
              </a:fontRef>
            </p:style>
          </p:cxnSp>
          <p:cxnSp>
            <p:nvCxnSpPr>
              <p:cNvPr id="80" name="Straight Connector 70"/>
              <p:cNvCxnSpPr/>
              <p:nvPr/>
            </p:nvCxnSpPr>
            <p:spPr bwMode="auto">
              <a:xfrm rot="5400000">
                <a:off x="1120651" y="268073"/>
                <a:ext cx="430240" cy="0"/>
              </a:xfrm>
              <a:prstGeom prst="line">
                <a:avLst/>
              </a:prstGeom>
              <a:ln w="101600"/>
            </p:spPr>
            <p:style>
              <a:lnRef idx="1">
                <a:schemeClr val="dk1"/>
              </a:lnRef>
              <a:fillRef idx="0">
                <a:schemeClr val="dk1"/>
              </a:fillRef>
              <a:effectRef idx="0">
                <a:schemeClr val="dk1"/>
              </a:effectRef>
              <a:fontRef idx="minor">
                <a:schemeClr val="tx1"/>
              </a:fontRef>
            </p:style>
          </p:cxnSp>
          <p:cxnSp>
            <p:nvCxnSpPr>
              <p:cNvPr id="81" name="Straight Connector 71"/>
              <p:cNvCxnSpPr/>
              <p:nvPr/>
            </p:nvCxnSpPr>
            <p:spPr bwMode="auto">
              <a:xfrm rot="10800000" flipH="1" flipV="1">
                <a:off x="1345312" y="66191"/>
                <a:ext cx="915958" cy="39714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2" name="Straight Connector 72"/>
              <p:cNvCxnSpPr/>
              <p:nvPr/>
            </p:nvCxnSpPr>
            <p:spPr bwMode="auto">
              <a:xfrm flipH="1">
                <a:off x="38164" y="66191"/>
                <a:ext cx="1288066" cy="377287"/>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83" name="Trapezoid 73"/>
              <p:cNvSpPr/>
              <p:nvPr/>
            </p:nvSpPr>
            <p:spPr bwMode="auto">
              <a:xfrm flipH="1">
                <a:off x="1784209" y="211810"/>
                <a:ext cx="228990" cy="218429"/>
              </a:xfrm>
              <a:prstGeom prst="trapezoid">
                <a:avLst/>
              </a:prstGeom>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84" name="Flowchart: Or 74"/>
              <p:cNvSpPr/>
              <p:nvPr/>
            </p:nvSpPr>
            <p:spPr bwMode="auto">
              <a:xfrm flipH="1">
                <a:off x="1831915" y="364049"/>
                <a:ext cx="143118" cy="231667"/>
              </a:xfrm>
              <a:prstGeom prst="flowChartOr">
                <a:avLst/>
              </a:prstGeom>
              <a:noFill/>
              <a:ln w="825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cxnSp>
            <p:nvCxnSpPr>
              <p:cNvPr id="85" name="Straight Connector 76"/>
              <p:cNvCxnSpPr/>
              <p:nvPr/>
            </p:nvCxnSpPr>
            <p:spPr bwMode="auto">
              <a:xfrm flipH="1" flipV="1">
                <a:off x="38164" y="443478"/>
                <a:ext cx="1793751" cy="39714"/>
              </a:xfrm>
              <a:prstGeom prst="line">
                <a:avLst/>
              </a:prstGeom>
              <a:ln w="25400">
                <a:solidFill>
                  <a:srgbClr val="C00000"/>
                </a:solidFill>
              </a:ln>
            </p:spPr>
            <p:style>
              <a:lnRef idx="1">
                <a:schemeClr val="dk1"/>
              </a:lnRef>
              <a:fillRef idx="0">
                <a:schemeClr val="dk1"/>
              </a:fillRef>
              <a:effectRef idx="0">
                <a:schemeClr val="dk1"/>
              </a:effectRef>
              <a:fontRef idx="minor">
                <a:schemeClr val="tx1"/>
              </a:fontRef>
            </p:style>
          </p:cxnSp>
          <p:grpSp>
            <p:nvGrpSpPr>
              <p:cNvPr id="86" name="Group 81"/>
              <p:cNvGrpSpPr>
                <a:grpSpLocks/>
              </p:cNvGrpSpPr>
              <p:nvPr/>
            </p:nvGrpSpPr>
            <p:grpSpPr bwMode="auto">
              <a:xfrm>
                <a:off x="658344" y="430239"/>
                <a:ext cx="114495" cy="701622"/>
                <a:chOff x="658344" y="430239"/>
                <a:chExt cx="114495" cy="701622"/>
              </a:xfrm>
            </p:grpSpPr>
            <p:cxnSp>
              <p:nvCxnSpPr>
                <p:cNvPr id="90" name="Straight Connector 75"/>
                <p:cNvCxnSpPr/>
                <p:nvPr/>
              </p:nvCxnSpPr>
              <p:spPr bwMode="auto">
                <a:xfrm rot="5400000">
                  <a:off x="430971" y="705318"/>
                  <a:ext cx="569240" cy="19082"/>
                </a:xfrm>
                <a:prstGeom prst="line">
                  <a:avLst/>
                </a:prstGeom>
                <a:ln w="25400">
                  <a:solidFill>
                    <a:srgbClr val="C00000"/>
                  </a:solidFill>
                </a:ln>
              </p:spPr>
              <p:style>
                <a:lnRef idx="1">
                  <a:schemeClr val="dk1"/>
                </a:lnRef>
                <a:fillRef idx="0">
                  <a:schemeClr val="dk1"/>
                </a:fillRef>
                <a:effectRef idx="0">
                  <a:schemeClr val="dk1"/>
                </a:effectRef>
                <a:fontRef idx="minor">
                  <a:schemeClr val="tx1"/>
                </a:fontRef>
              </p:style>
            </p:cxnSp>
            <p:sp>
              <p:nvSpPr>
                <p:cNvPr id="91" name="Diagonal Stripe 77"/>
                <p:cNvSpPr/>
                <p:nvPr/>
              </p:nvSpPr>
              <p:spPr bwMode="auto">
                <a:xfrm rot="18368546" flipH="1">
                  <a:off x="649401" y="1008423"/>
                  <a:ext cx="132381" cy="114495"/>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solidFill>
                      <a:schemeClr val="tx1"/>
                    </a:solidFill>
                  </a:endParaRPr>
                </a:p>
              </p:txBody>
            </p:sp>
          </p:grpSp>
          <p:sp>
            <p:nvSpPr>
              <p:cNvPr id="87" name="Flowchart: Delay 78"/>
              <p:cNvSpPr/>
              <p:nvPr/>
            </p:nvSpPr>
            <p:spPr bwMode="auto">
              <a:xfrm rot="5400000" flipH="1">
                <a:off x="1310756" y="15474"/>
                <a:ext cx="59572" cy="28624"/>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88" name="Flowchart: Delay 79"/>
              <p:cNvSpPr/>
              <p:nvPr/>
            </p:nvSpPr>
            <p:spPr bwMode="auto">
              <a:xfrm rot="5400000" flipH="1">
                <a:off x="1870380" y="157784"/>
                <a:ext cx="66191" cy="28624"/>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89" name="Flowchart: Delay 80"/>
              <p:cNvSpPr/>
              <p:nvPr/>
            </p:nvSpPr>
            <p:spPr bwMode="auto">
              <a:xfrm rot="5400000" flipH="1">
                <a:off x="2231484" y="404151"/>
                <a:ext cx="59572" cy="19082"/>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grpSp>
        <p:sp>
          <p:nvSpPr>
            <p:cNvPr id="74" name="Oval 34"/>
            <p:cNvSpPr/>
            <p:nvPr/>
          </p:nvSpPr>
          <p:spPr>
            <a:xfrm>
              <a:off x="1849854" y="431975"/>
              <a:ext cx="94864" cy="916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grpSp>
      <p:grpSp>
        <p:nvGrpSpPr>
          <p:cNvPr id="210" name="Group 197"/>
          <p:cNvGrpSpPr>
            <a:grpSpLocks/>
          </p:cNvGrpSpPr>
          <p:nvPr/>
        </p:nvGrpSpPr>
        <p:grpSpPr bwMode="auto">
          <a:xfrm flipH="1">
            <a:off x="2927142" y="3286124"/>
            <a:ext cx="859040" cy="416327"/>
            <a:chOff x="8" y="0"/>
            <a:chExt cx="853284" cy="468976"/>
          </a:xfrm>
        </p:grpSpPr>
        <p:sp>
          <p:nvSpPr>
            <p:cNvPr id="211" name="Rounded Rectangle 66"/>
            <p:cNvSpPr/>
            <p:nvPr/>
          </p:nvSpPr>
          <p:spPr>
            <a:xfrm>
              <a:off x="9377" y="75036"/>
              <a:ext cx="450082" cy="20634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grpSp>
          <p:nvGrpSpPr>
            <p:cNvPr id="212" name="Group 104"/>
            <p:cNvGrpSpPr>
              <a:grpSpLocks/>
            </p:cNvGrpSpPr>
            <p:nvPr/>
          </p:nvGrpSpPr>
          <p:grpSpPr bwMode="auto">
            <a:xfrm>
              <a:off x="14" y="0"/>
              <a:ext cx="853284" cy="468976"/>
              <a:chOff x="7" y="0"/>
              <a:chExt cx="1533380" cy="468976"/>
            </a:xfrm>
          </p:grpSpPr>
          <p:sp>
            <p:nvSpPr>
              <p:cNvPr id="213" name="Flowchart: Manual Input 84"/>
              <p:cNvSpPr/>
              <p:nvPr/>
            </p:nvSpPr>
            <p:spPr>
              <a:xfrm flipH="1">
                <a:off x="1162680" y="0"/>
                <a:ext cx="370707" cy="384560"/>
              </a:xfrm>
              <a:prstGeom prst="flowChartManualInp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cxnSp>
            <p:nvCxnSpPr>
              <p:cNvPr id="214" name="Straight Connector 88"/>
              <p:cNvCxnSpPr/>
              <p:nvPr/>
            </p:nvCxnSpPr>
            <p:spPr>
              <a:xfrm flipV="1">
                <a:off x="1044727" y="347042"/>
                <a:ext cx="488660"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15" name="Oval 35"/>
              <p:cNvSpPr/>
              <p:nvPr/>
            </p:nvSpPr>
            <p:spPr>
              <a:xfrm>
                <a:off x="1364884" y="328283"/>
                <a:ext cx="151653" cy="1406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216" name="Oval 86"/>
              <p:cNvSpPr/>
              <p:nvPr/>
            </p:nvSpPr>
            <p:spPr>
              <a:xfrm>
                <a:off x="1095278" y="328283"/>
                <a:ext cx="168503" cy="1406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217" name="Flowchart: Manual Input 92"/>
              <p:cNvSpPr/>
              <p:nvPr/>
            </p:nvSpPr>
            <p:spPr>
              <a:xfrm flipH="1">
                <a:off x="1230081" y="93795"/>
                <a:ext cx="202204" cy="131313"/>
              </a:xfrm>
              <a:prstGeom prst="flowChartManualInpu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cxnSp>
            <p:nvCxnSpPr>
              <p:cNvPr id="218" name="Straight Connector 93"/>
              <p:cNvCxnSpPr/>
              <p:nvPr/>
            </p:nvCxnSpPr>
            <p:spPr>
              <a:xfrm>
                <a:off x="7" y="337662"/>
                <a:ext cx="1011020"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19" name="Straight Connector 94"/>
              <p:cNvCxnSpPr/>
              <p:nvPr/>
            </p:nvCxnSpPr>
            <p:spPr>
              <a:xfrm>
                <a:off x="876224" y="262626"/>
                <a:ext cx="235905"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20" name="Oval 99"/>
              <p:cNvSpPr/>
              <p:nvPr/>
            </p:nvSpPr>
            <p:spPr>
              <a:xfrm>
                <a:off x="269612" y="328283"/>
                <a:ext cx="151653" cy="1406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221" name="Oval 100"/>
              <p:cNvSpPr/>
              <p:nvPr/>
            </p:nvSpPr>
            <p:spPr>
              <a:xfrm>
                <a:off x="33708" y="328283"/>
                <a:ext cx="168503" cy="1406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grpSp>
      </p:grpSp>
      <p:sp>
        <p:nvSpPr>
          <p:cNvPr id="222" name="221 Flecha izquierda y derecha"/>
          <p:cNvSpPr/>
          <p:nvPr/>
        </p:nvSpPr>
        <p:spPr>
          <a:xfrm>
            <a:off x="6091333" y="2708708"/>
            <a:ext cx="1203603" cy="374697"/>
          </a:xfrm>
          <a:prstGeom prst="leftRightArrow">
            <a:avLst/>
          </a:prstGeom>
          <a:solidFill>
            <a:schemeClr val="accent3">
              <a:lumMod val="75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26" name="225 Datos"/>
          <p:cNvSpPr/>
          <p:nvPr/>
        </p:nvSpPr>
        <p:spPr>
          <a:xfrm>
            <a:off x="3786182" y="4857760"/>
            <a:ext cx="2214578" cy="928694"/>
          </a:xfrm>
          <a:prstGeom prst="flowChartInputOutpu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390 Grupo"/>
          <p:cNvGrpSpPr/>
          <p:nvPr/>
        </p:nvGrpSpPr>
        <p:grpSpPr>
          <a:xfrm>
            <a:off x="3929058" y="5429264"/>
            <a:ext cx="1357322" cy="295276"/>
            <a:chOff x="0" y="0"/>
            <a:chExt cx="1162049" cy="152400"/>
          </a:xfrm>
        </p:grpSpPr>
        <p:sp>
          <p:nvSpPr>
            <p:cNvPr id="228" name="Rounded Rectangle 7"/>
            <p:cNvSpPr/>
            <p:nvPr/>
          </p:nvSpPr>
          <p:spPr bwMode="auto">
            <a:xfrm rot="5400000" flipH="1">
              <a:off x="38100" y="-19050"/>
              <a:ext cx="133350" cy="20955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229" name="Rounded Rectangle 11"/>
            <p:cNvSpPr/>
            <p:nvPr/>
          </p:nvSpPr>
          <p:spPr bwMode="auto">
            <a:xfrm rot="5400000" flipH="1">
              <a:off x="747712" y="-23812"/>
              <a:ext cx="142875" cy="20955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230" name="Rounded Rectangle 13"/>
            <p:cNvSpPr/>
            <p:nvPr/>
          </p:nvSpPr>
          <p:spPr bwMode="auto">
            <a:xfrm rot="5400000" flipH="1">
              <a:off x="271462" y="-23812"/>
              <a:ext cx="142875" cy="20955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231" name="Rounded Rectangle 126"/>
            <p:cNvSpPr/>
            <p:nvPr/>
          </p:nvSpPr>
          <p:spPr bwMode="auto">
            <a:xfrm rot="5400000" flipH="1">
              <a:off x="509586" y="-33337"/>
              <a:ext cx="142875" cy="20955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232" name="Rounded Rectangle 131"/>
            <p:cNvSpPr/>
            <p:nvPr/>
          </p:nvSpPr>
          <p:spPr bwMode="auto">
            <a:xfrm rot="5400000" flipH="1">
              <a:off x="985836" y="-33337"/>
              <a:ext cx="142875" cy="20955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grpSp>
      <p:grpSp>
        <p:nvGrpSpPr>
          <p:cNvPr id="233" name="385 Grupo"/>
          <p:cNvGrpSpPr/>
          <p:nvPr/>
        </p:nvGrpSpPr>
        <p:grpSpPr>
          <a:xfrm>
            <a:off x="4357686" y="5000636"/>
            <a:ext cx="1428760" cy="285752"/>
            <a:chOff x="0" y="0"/>
            <a:chExt cx="1247775" cy="152400"/>
          </a:xfrm>
        </p:grpSpPr>
        <p:sp>
          <p:nvSpPr>
            <p:cNvPr id="234" name="Rounded Rectangle 8"/>
            <p:cNvSpPr/>
            <p:nvPr/>
          </p:nvSpPr>
          <p:spPr bwMode="auto">
            <a:xfrm rot="5400000" flipH="1">
              <a:off x="28575" y="-19050"/>
              <a:ext cx="142875" cy="2000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235" name="Rounded Rectangle 12"/>
            <p:cNvSpPr/>
            <p:nvPr/>
          </p:nvSpPr>
          <p:spPr bwMode="auto">
            <a:xfrm rot="5400000" flipH="1">
              <a:off x="814388" y="-23812"/>
              <a:ext cx="142875" cy="20955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236" name="Rounded Rectangle 14"/>
            <p:cNvSpPr/>
            <p:nvPr/>
          </p:nvSpPr>
          <p:spPr bwMode="auto">
            <a:xfrm rot="5400000" flipH="1">
              <a:off x="285750" y="-19050"/>
              <a:ext cx="133350" cy="20955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237" name="Rounded Rectangle 127"/>
            <p:cNvSpPr/>
            <p:nvPr/>
          </p:nvSpPr>
          <p:spPr bwMode="auto">
            <a:xfrm rot="5400000" flipH="1">
              <a:off x="538162" y="-23812"/>
              <a:ext cx="142875" cy="209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238" name="Rounded Rectangle 132"/>
            <p:cNvSpPr/>
            <p:nvPr/>
          </p:nvSpPr>
          <p:spPr bwMode="auto">
            <a:xfrm rot="5400000" flipH="1">
              <a:off x="1071562" y="-33337"/>
              <a:ext cx="142875" cy="2095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grpSp>
      <p:sp>
        <p:nvSpPr>
          <p:cNvPr id="239" name="238 Rectángulo"/>
          <p:cNvSpPr/>
          <p:nvPr/>
        </p:nvSpPr>
        <p:spPr>
          <a:xfrm>
            <a:off x="2428859" y="4357694"/>
            <a:ext cx="1285884" cy="71438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PE" sz="1600" b="1" dirty="0" smtClean="0"/>
              <a:t>Manipuleo RTG + tracción</a:t>
            </a:r>
            <a:endParaRPr lang="es-PE" sz="1600" b="1" dirty="0"/>
          </a:p>
        </p:txBody>
      </p:sp>
      <p:sp>
        <p:nvSpPr>
          <p:cNvPr id="240" name="239 Rectángulo"/>
          <p:cNvSpPr/>
          <p:nvPr/>
        </p:nvSpPr>
        <p:spPr>
          <a:xfrm>
            <a:off x="6215073" y="4345631"/>
            <a:ext cx="1285884" cy="71438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PE" sz="1600" b="1" dirty="0" smtClean="0"/>
              <a:t>Manipuleo RTG + tracción</a:t>
            </a:r>
            <a:endParaRPr lang="es-PE" sz="1600" b="1" dirty="0"/>
          </a:p>
        </p:txBody>
      </p:sp>
      <p:sp>
        <p:nvSpPr>
          <p:cNvPr id="241" name="240 Rectángulo"/>
          <p:cNvSpPr/>
          <p:nvPr/>
        </p:nvSpPr>
        <p:spPr>
          <a:xfrm>
            <a:off x="2428859" y="5127746"/>
            <a:ext cx="1285884" cy="71438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PE" sz="1600" b="1" dirty="0" smtClean="0"/>
              <a:t>Manipuleo </a:t>
            </a:r>
            <a:r>
              <a:rPr lang="es-PE" sz="1600" b="1" dirty="0" err="1" smtClean="0"/>
              <a:t>Stacker</a:t>
            </a:r>
            <a:endParaRPr lang="es-PE" sz="1600" b="1" dirty="0"/>
          </a:p>
        </p:txBody>
      </p:sp>
      <p:sp>
        <p:nvSpPr>
          <p:cNvPr id="242" name="241 Rectángulo"/>
          <p:cNvSpPr/>
          <p:nvPr/>
        </p:nvSpPr>
        <p:spPr>
          <a:xfrm>
            <a:off x="6215073" y="5107497"/>
            <a:ext cx="1285884" cy="71438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PE" sz="1600" b="1" dirty="0" smtClean="0"/>
              <a:t>Manipuleo </a:t>
            </a:r>
            <a:r>
              <a:rPr lang="es-PE" sz="1600" b="1" dirty="0" err="1" smtClean="0"/>
              <a:t>Stacker</a:t>
            </a:r>
            <a:endParaRPr lang="es-PE" sz="1600" b="1" dirty="0"/>
          </a:p>
        </p:txBody>
      </p:sp>
      <p:sp>
        <p:nvSpPr>
          <p:cNvPr id="225" name="224 Flecha izquierda y derecha"/>
          <p:cNvSpPr/>
          <p:nvPr/>
        </p:nvSpPr>
        <p:spPr>
          <a:xfrm rot="16200000">
            <a:off x="4393404" y="4321974"/>
            <a:ext cx="714380" cy="357191"/>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43" name="242 Rectángulo"/>
          <p:cNvSpPr/>
          <p:nvPr/>
        </p:nvSpPr>
        <p:spPr>
          <a:xfrm>
            <a:off x="2428859" y="5857892"/>
            <a:ext cx="1643074" cy="50006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PE" sz="1600" b="1" dirty="0" smtClean="0"/>
              <a:t>Uso Montacargas</a:t>
            </a:r>
            <a:endParaRPr lang="es-PE" sz="1600" b="1" dirty="0"/>
          </a:p>
        </p:txBody>
      </p:sp>
      <p:sp>
        <p:nvSpPr>
          <p:cNvPr id="244" name="243 Flecha izquierda y derecha"/>
          <p:cNvSpPr/>
          <p:nvPr/>
        </p:nvSpPr>
        <p:spPr>
          <a:xfrm rot="16200000">
            <a:off x="4750596" y="4321975"/>
            <a:ext cx="714380" cy="357191"/>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45" name="244 Rectángulo"/>
          <p:cNvSpPr/>
          <p:nvPr/>
        </p:nvSpPr>
        <p:spPr>
          <a:xfrm>
            <a:off x="4111839" y="5849518"/>
            <a:ext cx="1643074" cy="50006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PE" sz="1600" b="1" dirty="0" smtClean="0"/>
              <a:t>Uso cuadrilla</a:t>
            </a:r>
            <a:endParaRPr lang="es-PE" sz="1600" b="1" dirty="0"/>
          </a:p>
        </p:txBody>
      </p:sp>
      <p:sp>
        <p:nvSpPr>
          <p:cNvPr id="246" name="245 Rectángulo"/>
          <p:cNvSpPr/>
          <p:nvPr/>
        </p:nvSpPr>
        <p:spPr>
          <a:xfrm>
            <a:off x="5762507" y="5846017"/>
            <a:ext cx="1738450" cy="50006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PE" sz="1600" b="1" dirty="0" smtClean="0"/>
              <a:t>Re-pesaje</a:t>
            </a:r>
            <a:endParaRPr lang="es-PE" sz="1600" b="1" dirty="0"/>
          </a:p>
        </p:txBody>
      </p:sp>
      <p:sp>
        <p:nvSpPr>
          <p:cNvPr id="247" name="246 Rectángulo"/>
          <p:cNvSpPr/>
          <p:nvPr/>
        </p:nvSpPr>
        <p:spPr>
          <a:xfrm>
            <a:off x="2428860" y="6369833"/>
            <a:ext cx="5072098"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PE" sz="1600" b="1" dirty="0" smtClean="0"/>
              <a:t>Uso de Área &gt; 48 horas</a:t>
            </a:r>
            <a:endParaRPr lang="es-PE" sz="1600" b="1" dirty="0"/>
          </a:p>
        </p:txBody>
      </p:sp>
      <p:sp>
        <p:nvSpPr>
          <p:cNvPr id="249" name="248 Rectángulo"/>
          <p:cNvSpPr/>
          <p:nvPr/>
        </p:nvSpPr>
        <p:spPr>
          <a:xfrm>
            <a:off x="8358214" y="4340848"/>
            <a:ext cx="571504" cy="2357454"/>
          </a:xfrm>
          <a:prstGeom prst="rect">
            <a:avLst/>
          </a:prstGeom>
        </p:spPr>
        <p:style>
          <a:lnRef idx="0">
            <a:schemeClr val="accent6"/>
          </a:lnRef>
          <a:fillRef idx="3">
            <a:schemeClr val="accent6"/>
          </a:fillRef>
          <a:effectRef idx="3">
            <a:schemeClr val="accent6"/>
          </a:effectRef>
          <a:fontRef idx="minor">
            <a:schemeClr val="lt1"/>
          </a:fontRef>
        </p:style>
        <p:txBody>
          <a:bodyPr vert="vert" rtlCol="0" anchor="ctr"/>
          <a:lstStyle/>
          <a:p>
            <a:pPr algn="ctr"/>
            <a:r>
              <a:rPr lang="es-PE" sz="1600" b="1" dirty="0" smtClean="0"/>
              <a:t>Servicio Especial</a:t>
            </a:r>
            <a:endParaRPr lang="es-PE" sz="1600" b="1" dirty="0"/>
          </a:p>
        </p:txBody>
      </p:sp>
      <p:sp>
        <p:nvSpPr>
          <p:cNvPr id="250" name="249 Rectángulo"/>
          <p:cNvSpPr/>
          <p:nvPr/>
        </p:nvSpPr>
        <p:spPr>
          <a:xfrm>
            <a:off x="8358214" y="1214422"/>
            <a:ext cx="571504" cy="2928958"/>
          </a:xfrm>
          <a:prstGeom prst="rect">
            <a:avLst/>
          </a:prstGeom>
        </p:spPr>
        <p:style>
          <a:lnRef idx="0">
            <a:schemeClr val="accent3"/>
          </a:lnRef>
          <a:fillRef idx="3">
            <a:schemeClr val="accent3"/>
          </a:fillRef>
          <a:effectRef idx="3">
            <a:schemeClr val="accent3"/>
          </a:effectRef>
          <a:fontRef idx="minor">
            <a:schemeClr val="lt1"/>
          </a:fontRef>
        </p:style>
        <p:txBody>
          <a:bodyPr vert="vert" rtlCol="0" anchor="ctr"/>
          <a:lstStyle/>
          <a:p>
            <a:pPr algn="ctr"/>
            <a:r>
              <a:rPr lang="es-PE" sz="1600" b="1" dirty="0" smtClean="0"/>
              <a:t>Servicio Estándar (Básico)</a:t>
            </a:r>
            <a:endParaRPr lang="es-PE" sz="1600" b="1" dirty="0"/>
          </a:p>
        </p:txBody>
      </p:sp>
      <p:grpSp>
        <p:nvGrpSpPr>
          <p:cNvPr id="251" name="Group 197"/>
          <p:cNvGrpSpPr>
            <a:grpSpLocks/>
          </p:cNvGrpSpPr>
          <p:nvPr/>
        </p:nvGrpSpPr>
        <p:grpSpPr bwMode="auto">
          <a:xfrm rot="5400000">
            <a:off x="5434514" y="4221861"/>
            <a:ext cx="859040" cy="416327"/>
            <a:chOff x="8" y="0"/>
            <a:chExt cx="853284" cy="468976"/>
          </a:xfrm>
        </p:grpSpPr>
        <p:sp>
          <p:nvSpPr>
            <p:cNvPr id="252" name="Rounded Rectangle 66"/>
            <p:cNvSpPr/>
            <p:nvPr/>
          </p:nvSpPr>
          <p:spPr>
            <a:xfrm>
              <a:off x="9377" y="75036"/>
              <a:ext cx="450082" cy="20634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grpSp>
          <p:nvGrpSpPr>
            <p:cNvPr id="253" name="Group 104"/>
            <p:cNvGrpSpPr>
              <a:grpSpLocks/>
            </p:cNvGrpSpPr>
            <p:nvPr/>
          </p:nvGrpSpPr>
          <p:grpSpPr bwMode="auto">
            <a:xfrm>
              <a:off x="10" y="0"/>
              <a:ext cx="853284" cy="468976"/>
              <a:chOff x="7" y="0"/>
              <a:chExt cx="1533380" cy="468976"/>
            </a:xfrm>
          </p:grpSpPr>
          <p:sp>
            <p:nvSpPr>
              <p:cNvPr id="254" name="Flowchart: Manual Input 84"/>
              <p:cNvSpPr/>
              <p:nvPr/>
            </p:nvSpPr>
            <p:spPr>
              <a:xfrm flipH="1">
                <a:off x="1162680" y="0"/>
                <a:ext cx="370707" cy="384560"/>
              </a:xfrm>
              <a:prstGeom prst="flowChartManualInp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cxnSp>
            <p:nvCxnSpPr>
              <p:cNvPr id="255" name="Straight Connector 88"/>
              <p:cNvCxnSpPr/>
              <p:nvPr/>
            </p:nvCxnSpPr>
            <p:spPr>
              <a:xfrm flipV="1">
                <a:off x="1044727" y="347042"/>
                <a:ext cx="488660"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56" name="Oval 35"/>
              <p:cNvSpPr/>
              <p:nvPr/>
            </p:nvSpPr>
            <p:spPr>
              <a:xfrm>
                <a:off x="1364884" y="328283"/>
                <a:ext cx="151653" cy="1406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257" name="Oval 86"/>
              <p:cNvSpPr/>
              <p:nvPr/>
            </p:nvSpPr>
            <p:spPr>
              <a:xfrm>
                <a:off x="1095278" y="328283"/>
                <a:ext cx="168503" cy="1406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258" name="Flowchart: Manual Input 92"/>
              <p:cNvSpPr/>
              <p:nvPr/>
            </p:nvSpPr>
            <p:spPr>
              <a:xfrm flipH="1">
                <a:off x="1230081" y="93795"/>
                <a:ext cx="202204" cy="131313"/>
              </a:xfrm>
              <a:prstGeom prst="flowChartManualInpu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cxnSp>
            <p:nvCxnSpPr>
              <p:cNvPr id="259" name="Straight Connector 93"/>
              <p:cNvCxnSpPr/>
              <p:nvPr/>
            </p:nvCxnSpPr>
            <p:spPr>
              <a:xfrm>
                <a:off x="7" y="337662"/>
                <a:ext cx="1011020"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60" name="Straight Connector 94"/>
              <p:cNvCxnSpPr/>
              <p:nvPr/>
            </p:nvCxnSpPr>
            <p:spPr>
              <a:xfrm>
                <a:off x="876224" y="262626"/>
                <a:ext cx="235905"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61" name="Oval 99"/>
              <p:cNvSpPr/>
              <p:nvPr/>
            </p:nvSpPr>
            <p:spPr>
              <a:xfrm>
                <a:off x="269612" y="328283"/>
                <a:ext cx="151653" cy="1406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262" name="Oval 100"/>
              <p:cNvSpPr/>
              <p:nvPr/>
            </p:nvSpPr>
            <p:spPr>
              <a:xfrm>
                <a:off x="33708" y="328283"/>
                <a:ext cx="168503" cy="1406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grpSp>
      </p:grpSp>
      <p:grpSp>
        <p:nvGrpSpPr>
          <p:cNvPr id="263" name="Group 197"/>
          <p:cNvGrpSpPr>
            <a:grpSpLocks/>
          </p:cNvGrpSpPr>
          <p:nvPr/>
        </p:nvGrpSpPr>
        <p:grpSpPr bwMode="auto">
          <a:xfrm rot="16200000">
            <a:off x="3636264" y="4577266"/>
            <a:ext cx="859040" cy="416327"/>
            <a:chOff x="8" y="0"/>
            <a:chExt cx="853284" cy="468976"/>
          </a:xfrm>
        </p:grpSpPr>
        <p:sp>
          <p:nvSpPr>
            <p:cNvPr id="264" name="Rounded Rectangle 66"/>
            <p:cNvSpPr/>
            <p:nvPr/>
          </p:nvSpPr>
          <p:spPr>
            <a:xfrm>
              <a:off x="9377" y="75036"/>
              <a:ext cx="450082" cy="20634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grpSp>
          <p:nvGrpSpPr>
            <p:cNvPr id="265" name="Group 104"/>
            <p:cNvGrpSpPr>
              <a:grpSpLocks/>
            </p:cNvGrpSpPr>
            <p:nvPr/>
          </p:nvGrpSpPr>
          <p:grpSpPr bwMode="auto">
            <a:xfrm>
              <a:off x="12" y="0"/>
              <a:ext cx="853284" cy="468976"/>
              <a:chOff x="7" y="0"/>
              <a:chExt cx="1533380" cy="468976"/>
            </a:xfrm>
          </p:grpSpPr>
          <p:sp>
            <p:nvSpPr>
              <p:cNvPr id="266" name="Flowchart: Manual Input 84"/>
              <p:cNvSpPr/>
              <p:nvPr/>
            </p:nvSpPr>
            <p:spPr>
              <a:xfrm flipH="1">
                <a:off x="1162680" y="0"/>
                <a:ext cx="370707" cy="384560"/>
              </a:xfrm>
              <a:prstGeom prst="flowChartManualInp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cxnSp>
            <p:nvCxnSpPr>
              <p:cNvPr id="267" name="Straight Connector 88"/>
              <p:cNvCxnSpPr/>
              <p:nvPr/>
            </p:nvCxnSpPr>
            <p:spPr>
              <a:xfrm flipV="1">
                <a:off x="1044727" y="347042"/>
                <a:ext cx="488660"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68" name="Oval 35"/>
              <p:cNvSpPr/>
              <p:nvPr/>
            </p:nvSpPr>
            <p:spPr>
              <a:xfrm>
                <a:off x="1364884" y="328283"/>
                <a:ext cx="151653" cy="1406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269" name="Oval 86"/>
              <p:cNvSpPr/>
              <p:nvPr/>
            </p:nvSpPr>
            <p:spPr>
              <a:xfrm>
                <a:off x="1095278" y="328283"/>
                <a:ext cx="168503" cy="1406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270" name="Flowchart: Manual Input 92"/>
              <p:cNvSpPr/>
              <p:nvPr/>
            </p:nvSpPr>
            <p:spPr>
              <a:xfrm flipH="1">
                <a:off x="1230081" y="93795"/>
                <a:ext cx="202204" cy="131313"/>
              </a:xfrm>
              <a:prstGeom prst="flowChartManualInpu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cxnSp>
            <p:nvCxnSpPr>
              <p:cNvPr id="271" name="Straight Connector 93"/>
              <p:cNvCxnSpPr/>
              <p:nvPr/>
            </p:nvCxnSpPr>
            <p:spPr>
              <a:xfrm>
                <a:off x="7" y="337662"/>
                <a:ext cx="1011020"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72" name="Straight Connector 94"/>
              <p:cNvCxnSpPr/>
              <p:nvPr/>
            </p:nvCxnSpPr>
            <p:spPr>
              <a:xfrm>
                <a:off x="876224" y="262626"/>
                <a:ext cx="235905"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73" name="Oval 99"/>
              <p:cNvSpPr/>
              <p:nvPr/>
            </p:nvSpPr>
            <p:spPr>
              <a:xfrm>
                <a:off x="269612" y="328283"/>
                <a:ext cx="151653" cy="1406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sp>
            <p:nvSpPr>
              <p:cNvPr id="274" name="Oval 100"/>
              <p:cNvSpPr/>
              <p:nvPr/>
            </p:nvSpPr>
            <p:spPr>
              <a:xfrm>
                <a:off x="33708" y="328283"/>
                <a:ext cx="168503" cy="1406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PE" sz="1100"/>
              </a:p>
            </p:txBody>
          </p:sp>
        </p:grpSp>
      </p:grpSp>
      <p:sp>
        <p:nvSpPr>
          <p:cNvPr id="276" name="275 CuadroTexto"/>
          <p:cNvSpPr txBox="1"/>
          <p:nvPr/>
        </p:nvSpPr>
        <p:spPr>
          <a:xfrm>
            <a:off x="68208" y="4286256"/>
            <a:ext cx="2074900" cy="2462213"/>
          </a:xfrm>
          <a:prstGeom prst="rect">
            <a:avLst/>
          </a:prstGeom>
          <a:solidFill>
            <a:srgbClr val="FFFF00"/>
          </a:solidFill>
          <a:ln>
            <a:solidFill>
              <a:schemeClr val="tx1"/>
            </a:solidFill>
            <a:prstDash val="dash"/>
          </a:ln>
        </p:spPr>
        <p:txBody>
          <a:bodyPr wrap="square" rtlCol="0">
            <a:spAutoFit/>
          </a:bodyPr>
          <a:lstStyle/>
          <a:p>
            <a:r>
              <a:rPr lang="es-PE" sz="1400" dirty="0" smtClean="0"/>
              <a:t>En Muelle Sur estos servicios son realmente “opcionales”, ya que el cliente puede optar por retirar su contenedor del Muelle dentro de 48 horas sin costo adicional, y llevar a cabo el proceso aduanero en un terminal extra portuario de su elección.</a:t>
            </a:r>
            <a:endParaRPr lang="es-PE" sz="1400" dirty="0"/>
          </a:p>
        </p:txBody>
      </p:sp>
      <p:sp>
        <p:nvSpPr>
          <p:cNvPr id="277" name="276 Abrir llave"/>
          <p:cNvSpPr/>
          <p:nvPr/>
        </p:nvSpPr>
        <p:spPr>
          <a:xfrm>
            <a:off x="2143108" y="4357694"/>
            <a:ext cx="252000" cy="234000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279" name="278 Conector recto"/>
          <p:cNvCxnSpPr/>
          <p:nvPr/>
        </p:nvCxnSpPr>
        <p:spPr>
          <a:xfrm>
            <a:off x="32" y="4245312"/>
            <a:ext cx="9144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260491"/>
            <a:ext cx="8401080" cy="453997"/>
          </a:xfrm>
        </p:spPr>
        <p:txBody>
          <a:bodyPr>
            <a:noAutofit/>
          </a:bodyPr>
          <a:lstStyle/>
          <a:p>
            <a:r>
              <a:rPr lang="es-PE" sz="2400" b="1" dirty="0" smtClean="0"/>
              <a:t>Embarque y Descarga de contenedores (Regulado)</a:t>
            </a:r>
          </a:p>
        </p:txBody>
      </p:sp>
      <p:sp>
        <p:nvSpPr>
          <p:cNvPr id="4" name="3 CuadroTexto"/>
          <p:cNvSpPr txBox="1"/>
          <p:nvPr/>
        </p:nvSpPr>
        <p:spPr>
          <a:xfrm>
            <a:off x="3143240" y="285728"/>
            <a:ext cx="5500726" cy="584775"/>
          </a:xfrm>
          <a:prstGeom prst="rect">
            <a:avLst/>
          </a:prstGeom>
          <a:noFill/>
        </p:spPr>
        <p:txBody>
          <a:bodyPr wrap="square" rtlCol="0">
            <a:spAutoFit/>
          </a:bodyPr>
          <a:lstStyle/>
          <a:p>
            <a:pPr algn="r"/>
            <a:r>
              <a:rPr lang="es-PE" sz="3200" dirty="0" smtClean="0"/>
              <a:t>Servicio Básico</a:t>
            </a:r>
            <a:endParaRPr lang="es-PE" sz="3200" dirty="0"/>
          </a:p>
        </p:txBody>
      </p:sp>
      <p:sp>
        <p:nvSpPr>
          <p:cNvPr id="6" name="5 Rectángulo"/>
          <p:cNvSpPr/>
          <p:nvPr/>
        </p:nvSpPr>
        <p:spPr>
          <a:xfrm>
            <a:off x="343510" y="1928802"/>
            <a:ext cx="8429684" cy="1928826"/>
          </a:xfrm>
          <a:prstGeom prst="rect">
            <a:avLst/>
          </a:prstGeom>
        </p:spPr>
        <p:style>
          <a:lnRef idx="0">
            <a:schemeClr val="accent3"/>
          </a:lnRef>
          <a:fillRef idx="3">
            <a:schemeClr val="accent3"/>
          </a:fillRef>
          <a:effectRef idx="3">
            <a:schemeClr val="accent3"/>
          </a:effectRef>
          <a:fontRef idx="minor">
            <a:schemeClr val="lt1"/>
          </a:fontRef>
        </p:style>
        <p:txBody>
          <a:bodyPr rtlCol="0" anchor="t" anchorCtr="0"/>
          <a:lstStyle/>
          <a:p>
            <a:r>
              <a:rPr lang="es-PE" sz="2000" dirty="0" smtClean="0">
                <a:solidFill>
                  <a:schemeClr val="tx1"/>
                </a:solidFill>
              </a:rPr>
              <a:t>Cubre la descarga o embarque desde/hasta la bodega de la nave, la transferencia (tracción) de/hacia la zona de apilamiento (</a:t>
            </a:r>
            <a:r>
              <a:rPr lang="es-PE" sz="2000" dirty="0" err="1" smtClean="0">
                <a:solidFill>
                  <a:schemeClr val="tx1"/>
                </a:solidFill>
              </a:rPr>
              <a:t>stacking</a:t>
            </a:r>
            <a:r>
              <a:rPr lang="es-PE" sz="2000" dirty="0" smtClean="0">
                <a:solidFill>
                  <a:schemeClr val="tx1"/>
                </a:solidFill>
              </a:rPr>
              <a:t>) desde/hasta la puerta del terminal.</a:t>
            </a:r>
          </a:p>
          <a:p>
            <a:r>
              <a:rPr lang="es-PE" sz="2000" dirty="0" smtClean="0">
                <a:solidFill>
                  <a:schemeClr val="tx1"/>
                </a:solidFill>
              </a:rPr>
              <a:t>	</a:t>
            </a:r>
          </a:p>
          <a:p>
            <a:r>
              <a:rPr lang="es-PE" sz="2000" dirty="0" smtClean="0">
                <a:solidFill>
                  <a:schemeClr val="tx1"/>
                </a:solidFill>
              </a:rPr>
              <a:t>(Monto Regulado: USD 90 /20ft ; USD 135.18 /40ft)</a:t>
            </a:r>
          </a:p>
          <a:p>
            <a:r>
              <a:rPr lang="es-PE" sz="1600" dirty="0" smtClean="0">
                <a:solidFill>
                  <a:schemeClr val="tx1"/>
                </a:solidFill>
              </a:rPr>
              <a:t>	</a:t>
            </a:r>
          </a:p>
        </p:txBody>
      </p:sp>
      <p:sp>
        <p:nvSpPr>
          <p:cNvPr id="7" name="6 Rectángulo"/>
          <p:cNvSpPr/>
          <p:nvPr/>
        </p:nvSpPr>
        <p:spPr>
          <a:xfrm>
            <a:off x="340312" y="4071942"/>
            <a:ext cx="8429684" cy="2214578"/>
          </a:xfrm>
          <a:prstGeom prst="rect">
            <a:avLst/>
          </a:prstGeom>
          <a:solidFill>
            <a:srgbClr val="FFFF00"/>
          </a:solidFill>
        </p:spPr>
        <p:style>
          <a:lnRef idx="0">
            <a:schemeClr val="accent3"/>
          </a:lnRef>
          <a:fillRef idx="3">
            <a:schemeClr val="accent3"/>
          </a:fillRef>
          <a:effectRef idx="3">
            <a:schemeClr val="accent3"/>
          </a:effectRef>
          <a:fontRef idx="minor">
            <a:schemeClr val="lt1"/>
          </a:fontRef>
        </p:style>
        <p:txBody>
          <a:bodyPr rtlCol="0" anchor="t" anchorCtr="0"/>
          <a:lstStyle/>
          <a:p>
            <a:r>
              <a:rPr lang="es-PE" sz="2000" dirty="0" smtClean="0">
                <a:solidFill>
                  <a:schemeClr val="tx1"/>
                </a:solidFill>
              </a:rPr>
              <a:t>Se factura en dos partes:</a:t>
            </a:r>
          </a:p>
          <a:p>
            <a:pPr indent="-361950">
              <a:buFont typeface="Arial" pitchFamily="34" charset="0"/>
              <a:buChar char="•"/>
            </a:pPr>
            <a:r>
              <a:rPr lang="es-PE" sz="2000" u="sng" dirty="0" smtClean="0">
                <a:solidFill>
                  <a:schemeClr val="tx1"/>
                </a:solidFill>
              </a:rPr>
              <a:t>Porción Nave</a:t>
            </a:r>
            <a:r>
              <a:rPr lang="es-PE" sz="2000" dirty="0" smtClean="0">
                <a:solidFill>
                  <a:schemeClr val="tx1"/>
                </a:solidFill>
              </a:rPr>
              <a:t> (principio “gancho a gancho”)  : USD 25 /20ft ; USD 35/40ft (incluye movimiento grúa y trincado),</a:t>
            </a:r>
          </a:p>
          <a:p>
            <a:pPr indent="-361950">
              <a:buFont typeface="Arial" pitchFamily="34" charset="0"/>
              <a:buChar char="•"/>
            </a:pPr>
            <a:r>
              <a:rPr lang="es-PE" sz="2000" b="1" u="sng" dirty="0" smtClean="0">
                <a:solidFill>
                  <a:srgbClr val="FF0000"/>
                </a:solidFill>
              </a:rPr>
              <a:t>Porción Tierra</a:t>
            </a:r>
            <a:r>
              <a:rPr lang="es-PE" sz="2000" b="1" dirty="0" smtClean="0">
                <a:solidFill>
                  <a:srgbClr val="FF0000"/>
                </a:solidFill>
              </a:rPr>
              <a:t>: USD 65 /20ft ; USD 100.18 /40ft (incluye transferencias y manipuleos estándar y dos días de almacenaje. No incluye movilización extra para aforo, inspecciones, etc. u otros servicios especiales.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357290" y="183796"/>
            <a:ext cx="7517836" cy="707886"/>
          </a:xfrm>
          <a:prstGeom prst="rect">
            <a:avLst/>
          </a:prstGeom>
          <a:noFill/>
        </p:spPr>
        <p:txBody>
          <a:bodyPr wrap="square" rtlCol="0">
            <a:spAutoFit/>
          </a:bodyPr>
          <a:lstStyle/>
          <a:p>
            <a:pPr algn="r"/>
            <a:r>
              <a:rPr lang="es-PE" sz="2000" dirty="0" smtClean="0"/>
              <a:t>Servicio Básico (</a:t>
            </a:r>
            <a:r>
              <a:rPr lang="es-PE" sz="2000" dirty="0" err="1" smtClean="0"/>
              <a:t>Impo</a:t>
            </a:r>
            <a:r>
              <a:rPr lang="es-PE" sz="2000" dirty="0" smtClean="0"/>
              <a:t>) – Comparación</a:t>
            </a:r>
          </a:p>
          <a:p>
            <a:pPr algn="r"/>
            <a:r>
              <a:rPr lang="es-PE" sz="2000" b="1" u="sng" dirty="0" smtClean="0">
                <a:solidFill>
                  <a:srgbClr val="FF0000"/>
                </a:solidFill>
              </a:rPr>
              <a:t>Estructura de costos ANTES del inicio de operaciones de Muelle Sur</a:t>
            </a:r>
            <a:endParaRPr lang="es-PE" sz="2000" b="1" u="sng" dirty="0">
              <a:solidFill>
                <a:srgbClr val="FF0000"/>
              </a:solidFill>
            </a:endParaRPr>
          </a:p>
        </p:txBody>
      </p:sp>
      <p:sp>
        <p:nvSpPr>
          <p:cNvPr id="14" name="13 Rectángulo"/>
          <p:cNvSpPr/>
          <p:nvPr/>
        </p:nvSpPr>
        <p:spPr>
          <a:xfrm>
            <a:off x="214282" y="6357958"/>
            <a:ext cx="8657646" cy="428628"/>
          </a:xfrm>
          <a:prstGeom prst="rect">
            <a:avLst/>
          </a:prstGeom>
        </p:spPr>
        <p:style>
          <a:lnRef idx="0">
            <a:schemeClr val="accent6"/>
          </a:lnRef>
          <a:fillRef idx="3">
            <a:schemeClr val="accent6"/>
          </a:fillRef>
          <a:effectRef idx="3">
            <a:schemeClr val="accent6"/>
          </a:effectRef>
          <a:fontRef idx="minor">
            <a:schemeClr val="lt1"/>
          </a:fontRef>
        </p:style>
        <p:txBody>
          <a:bodyPr rtlCol="0" anchor="t" anchorCtr="0"/>
          <a:lstStyle/>
          <a:p>
            <a:r>
              <a:rPr lang="es-PE" sz="1000" dirty="0" smtClean="0">
                <a:solidFill>
                  <a:schemeClr val="tx1"/>
                </a:solidFill>
              </a:rPr>
              <a:t>Notas: (*1) Cobrado por agencia </a:t>
            </a:r>
            <a:r>
              <a:rPr lang="es-PE" sz="1000" dirty="0" err="1" smtClean="0">
                <a:solidFill>
                  <a:schemeClr val="tx1"/>
                </a:solidFill>
              </a:rPr>
              <a:t>maritima</a:t>
            </a:r>
            <a:r>
              <a:rPr lang="es-PE" sz="1000" dirty="0" smtClean="0">
                <a:solidFill>
                  <a:schemeClr val="tx1"/>
                </a:solidFill>
              </a:rPr>
              <a:t> relacionada.(*2) Base monto mínimo S/. 245x </a:t>
            </a:r>
            <a:r>
              <a:rPr lang="es-PE" sz="1000" dirty="0" err="1" smtClean="0">
                <a:solidFill>
                  <a:schemeClr val="tx1"/>
                </a:solidFill>
              </a:rPr>
              <a:t>cntr</a:t>
            </a:r>
            <a:r>
              <a:rPr lang="es-PE" sz="1000" dirty="0" smtClean="0">
                <a:solidFill>
                  <a:schemeClr val="tx1"/>
                </a:solidFill>
              </a:rPr>
              <a:t>. (*3) Cobrado por agencia marítima relacionada. (*4) El derecho de embarque o descarga incluye el Uso de Muelle de Enapu . --- Tarifas al 31/12/09. T.C. 2.9 PEN/USD</a:t>
            </a:r>
          </a:p>
        </p:txBody>
      </p:sp>
      <p:pic>
        <p:nvPicPr>
          <p:cNvPr id="1026" name="Picture 2"/>
          <p:cNvPicPr>
            <a:picLocks noChangeAspect="1" noChangeArrowheads="1"/>
          </p:cNvPicPr>
          <p:nvPr/>
        </p:nvPicPr>
        <p:blipFill>
          <a:blip r:embed="rId2" cstate="print"/>
          <a:srcRect/>
          <a:stretch>
            <a:fillRect/>
          </a:stretch>
        </p:blipFill>
        <p:spPr bwMode="auto">
          <a:xfrm>
            <a:off x="134573" y="1129336"/>
            <a:ext cx="8795145" cy="514781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09959" y="1084035"/>
            <a:ext cx="8719759" cy="5131047"/>
          </a:xfrm>
          <a:prstGeom prst="rect">
            <a:avLst/>
          </a:prstGeom>
          <a:noFill/>
          <a:ln w="9525">
            <a:noFill/>
            <a:miter lim="800000"/>
            <a:headEnd/>
            <a:tailEnd/>
          </a:ln>
          <a:effectLst/>
        </p:spPr>
      </p:pic>
      <p:sp>
        <p:nvSpPr>
          <p:cNvPr id="6" name="5 Rectángulo"/>
          <p:cNvSpPr/>
          <p:nvPr/>
        </p:nvSpPr>
        <p:spPr>
          <a:xfrm>
            <a:off x="214282" y="6357958"/>
            <a:ext cx="8657646" cy="428628"/>
          </a:xfrm>
          <a:prstGeom prst="rect">
            <a:avLst/>
          </a:prstGeom>
        </p:spPr>
        <p:style>
          <a:lnRef idx="0">
            <a:schemeClr val="accent6"/>
          </a:lnRef>
          <a:fillRef idx="3">
            <a:schemeClr val="accent6"/>
          </a:fillRef>
          <a:effectRef idx="3">
            <a:schemeClr val="accent6"/>
          </a:effectRef>
          <a:fontRef idx="minor">
            <a:schemeClr val="lt1"/>
          </a:fontRef>
        </p:style>
        <p:txBody>
          <a:bodyPr rtlCol="0" anchor="t" anchorCtr="0"/>
          <a:lstStyle/>
          <a:p>
            <a:r>
              <a:rPr lang="es-PE" sz="1000" dirty="0" smtClean="0">
                <a:solidFill>
                  <a:schemeClr val="tx1"/>
                </a:solidFill>
              </a:rPr>
              <a:t>Notas: (*1) Cobrado por agencia </a:t>
            </a:r>
            <a:r>
              <a:rPr lang="es-PE" sz="1000" dirty="0" err="1" smtClean="0">
                <a:solidFill>
                  <a:schemeClr val="tx1"/>
                </a:solidFill>
              </a:rPr>
              <a:t>maritima</a:t>
            </a:r>
            <a:r>
              <a:rPr lang="es-PE" sz="1000" dirty="0" smtClean="0">
                <a:solidFill>
                  <a:schemeClr val="tx1"/>
                </a:solidFill>
              </a:rPr>
              <a:t> relacionada.(*2) Base monto mínimo S/. 245x </a:t>
            </a:r>
            <a:r>
              <a:rPr lang="es-PE" sz="1000" dirty="0" err="1" smtClean="0">
                <a:solidFill>
                  <a:schemeClr val="tx1"/>
                </a:solidFill>
              </a:rPr>
              <a:t>cntr</a:t>
            </a:r>
            <a:r>
              <a:rPr lang="es-PE" sz="1000" dirty="0" smtClean="0">
                <a:solidFill>
                  <a:schemeClr val="tx1"/>
                </a:solidFill>
              </a:rPr>
              <a:t>. (*3) Cobrado por agencia marítima relacionada. (*4) El derecho de embarque o descarga incluye el Uso de Muelle de Enapu . --- Tarifas al 31/12/09. T.C. 2.9 PEN/USD</a:t>
            </a:r>
          </a:p>
        </p:txBody>
      </p:sp>
      <p:sp>
        <p:nvSpPr>
          <p:cNvPr id="5" name="4 CuadroTexto"/>
          <p:cNvSpPr txBox="1"/>
          <p:nvPr/>
        </p:nvSpPr>
        <p:spPr>
          <a:xfrm>
            <a:off x="1214414" y="183796"/>
            <a:ext cx="7660712" cy="707886"/>
          </a:xfrm>
          <a:prstGeom prst="rect">
            <a:avLst/>
          </a:prstGeom>
          <a:noFill/>
        </p:spPr>
        <p:txBody>
          <a:bodyPr wrap="square" rtlCol="0">
            <a:spAutoFit/>
          </a:bodyPr>
          <a:lstStyle/>
          <a:p>
            <a:pPr algn="r"/>
            <a:r>
              <a:rPr lang="es-PE" sz="2000" dirty="0" smtClean="0"/>
              <a:t>Servicio Básico (Expo) – Comparación</a:t>
            </a:r>
          </a:p>
          <a:p>
            <a:pPr algn="r"/>
            <a:r>
              <a:rPr lang="es-PE" sz="2000" b="1" u="sng" dirty="0" smtClean="0">
                <a:solidFill>
                  <a:srgbClr val="FF0000"/>
                </a:solidFill>
              </a:rPr>
              <a:t>Estructura de costos ANTES del inicio de operaciones de Muelle Sur</a:t>
            </a:r>
            <a:endParaRPr lang="es-PE" sz="2000" b="1" u="sng"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57158" y="2743208"/>
            <a:ext cx="8401080" cy="1828800"/>
          </a:xfrm>
        </p:spPr>
        <p:txBody>
          <a:bodyPr/>
          <a:lstStyle/>
          <a:p>
            <a:pPr algn="ctr">
              <a:buNone/>
            </a:pPr>
            <a:r>
              <a:rPr lang="es-PE" dirty="0" smtClean="0"/>
              <a:t>Servicios Especiales</a:t>
            </a:r>
          </a:p>
          <a:p>
            <a:pPr algn="ctr">
              <a:buNone/>
            </a:pPr>
            <a:r>
              <a:rPr lang="es-PE" dirty="0" smtClean="0"/>
              <a:t> (Opcionales - Competitivos)</a:t>
            </a:r>
            <a:endParaRPr lang="es-PE"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ower Point Plantilla Fondo Blanc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 Point Plantilla Fondo Blanco</Template>
  <TotalTime>3824</TotalTime>
  <Words>1764</Words>
  <Application>Microsoft Office PowerPoint</Application>
  <PresentationFormat>Presentación en pantalla (4:3)</PresentationFormat>
  <Paragraphs>146</Paragraphs>
  <Slides>26</Slides>
  <Notes>4</Notes>
  <HiddenSlides>0</HiddenSlides>
  <MMClips>0</MMClips>
  <ScaleCrop>false</ScaleCrop>
  <HeadingPairs>
    <vt:vector size="4" baseType="variant">
      <vt:variant>
        <vt:lpstr>Tema</vt:lpstr>
      </vt:variant>
      <vt:variant>
        <vt:i4>2</vt:i4>
      </vt:variant>
      <vt:variant>
        <vt:lpstr>Títulos de diapositiva</vt:lpstr>
      </vt:variant>
      <vt:variant>
        <vt:i4>26</vt:i4>
      </vt:variant>
    </vt:vector>
  </HeadingPairs>
  <TitlesOfParts>
    <vt:vector size="28" baseType="lpstr">
      <vt:lpstr>Power Point Plantilla Fondo Blanco</vt:lpstr>
      <vt:lpstr>Diseño personalizado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Muelle Sur : Seguridad</vt:lpstr>
      <vt:lpstr>Muelle Sur : El Futuro ha Llegado</vt:lpstr>
      <vt:lpstr>Diapositiva 25</vt:lpstr>
      <vt:lpstr>Diapositiva 26</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Otto Bottger</dc:creator>
  <cp:lastModifiedBy>Otto Bottger</cp:lastModifiedBy>
  <cp:revision>199</cp:revision>
  <dcterms:created xsi:type="dcterms:W3CDTF">2010-01-25T13:43:14Z</dcterms:created>
  <dcterms:modified xsi:type="dcterms:W3CDTF">2010-06-09T14:01:02Z</dcterms:modified>
</cp:coreProperties>
</file>